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6" r:id="rId17"/>
    <p:sldId id="277" r:id="rId18"/>
    <p:sldId id="270" r:id="rId19"/>
    <p:sldId id="271" r:id="rId20"/>
    <p:sldId id="273" r:id="rId21"/>
    <p:sldId id="274" r:id="rId22"/>
  </p:sldIdLst>
  <p:sldSz cx="7620000" cy="5715000"/>
  <p:notesSz cx="6858000" cy="9144000"/>
  <p:embeddedFontLst>
    <p:embeddedFont>
      <p:font typeface="Arimo Bold Italics" panose="020B0604020202020204" charset="0"/>
      <p:regular r:id="rId23"/>
    </p:embeddedFont>
    <p:embeddedFont>
      <p:font typeface="Calibri" panose="020F0502020204030204" pitchFamily="34" charset="0"/>
      <p:regular r:id="rId24"/>
      <p:bold r:id="rId25"/>
      <p:italic r:id="rId26"/>
      <p:boldItalic r:id="rId27"/>
    </p:embeddedFont>
    <p:embeddedFont>
      <p:font typeface="Lato" panose="020F0502020204030203" pitchFamily="34" charset="0"/>
      <p:regular r:id="rId28"/>
      <p:bold r:id="rId29"/>
      <p:italic r:id="rId30"/>
      <p:boldItalic r:id="rId31"/>
    </p:embeddedFont>
    <p:embeddedFont>
      <p:font typeface="Lato Bold" panose="020F0502020204030203" charset="0"/>
      <p:regular r:id="rId32"/>
    </p:embeddedFont>
    <p:embeddedFont>
      <p:font typeface="League Spartan"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93" d="100"/>
          <a:sy n="93" d="100"/>
        </p:scale>
        <p:origin x="160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5847"/>
        </a:solidFill>
        <a:effectLst/>
      </p:bgPr>
    </p:bg>
    <p:spTree>
      <p:nvGrpSpPr>
        <p:cNvPr id="1" name=""/>
        <p:cNvGrpSpPr/>
        <p:nvPr/>
      </p:nvGrpSpPr>
      <p:grpSpPr>
        <a:xfrm>
          <a:off x="0" y="0"/>
          <a:ext cx="0" cy="0"/>
          <a:chOff x="0" y="0"/>
          <a:chExt cx="0" cy="0"/>
        </a:xfrm>
      </p:grpSpPr>
      <p:sp>
        <p:nvSpPr>
          <p:cNvPr id="2" name="Freeform 2"/>
          <p:cNvSpPr/>
          <p:nvPr/>
        </p:nvSpPr>
        <p:spPr>
          <a:xfrm>
            <a:off x="1623788" y="732001"/>
            <a:ext cx="4377009" cy="3273242"/>
          </a:xfrm>
          <a:custGeom>
            <a:avLst/>
            <a:gdLst/>
            <a:ahLst/>
            <a:cxnLst/>
            <a:rect l="l" t="t" r="r" b="b"/>
            <a:pathLst>
              <a:path w="4377009" h="3273242">
                <a:moveTo>
                  <a:pt x="0" y="0"/>
                </a:moveTo>
                <a:lnTo>
                  <a:pt x="4377010" y="0"/>
                </a:lnTo>
                <a:lnTo>
                  <a:pt x="4377010" y="3273242"/>
                </a:lnTo>
                <a:lnTo>
                  <a:pt x="0" y="3273242"/>
                </a:lnTo>
                <a:lnTo>
                  <a:pt x="0" y="0"/>
                </a:lnTo>
                <a:close/>
              </a:path>
            </a:pathLst>
          </a:custGeom>
          <a:blipFill>
            <a:blip r:embed="rId2">
              <a:alphaModFix amt="9999"/>
              <a:extLst>
                <a:ext uri="{96DAC541-7B7A-43D3-8B79-37D633B846F1}">
                  <asvg:svgBlip xmlns:asvg="http://schemas.microsoft.com/office/drawing/2016/SVG/main" r:embed="rId3"/>
                </a:ext>
              </a:extLst>
            </a:blip>
            <a:stretch>
              <a:fillRect t="-100" b="-100"/>
            </a:stretch>
          </a:blipFill>
        </p:spPr>
        <p:txBody>
          <a:bodyPr/>
          <a:lstStyle/>
          <a:p>
            <a:endParaRPr lang="en-IN"/>
          </a:p>
        </p:txBody>
      </p:sp>
      <p:grpSp>
        <p:nvGrpSpPr>
          <p:cNvPr id="3" name="Group 3"/>
          <p:cNvGrpSpPr/>
          <p:nvPr/>
        </p:nvGrpSpPr>
        <p:grpSpPr>
          <a:xfrm>
            <a:off x="389673" y="5001757"/>
            <a:ext cx="6843516" cy="42612"/>
            <a:chOff x="0" y="0"/>
            <a:chExt cx="101981000" cy="635000"/>
          </a:xfrm>
        </p:grpSpPr>
        <p:sp>
          <p:nvSpPr>
            <p:cNvPr id="4" name="Freeform 4"/>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79DEE3"/>
            </a:solidFill>
          </p:spPr>
          <p:txBody>
            <a:bodyPr/>
            <a:lstStyle/>
            <a:p>
              <a:endParaRPr lang="en-IN"/>
            </a:p>
          </p:txBody>
        </p:sp>
      </p:gr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79DEE3"/>
            </a:solidFill>
          </p:spPr>
          <p:txBody>
            <a:bodyPr/>
            <a:lstStyle/>
            <a:p>
              <a:endParaRPr lang="en-IN"/>
            </a:p>
          </p:txBody>
        </p:sp>
      </p:grpSp>
      <p:sp>
        <p:nvSpPr>
          <p:cNvPr id="7" name="TextBox 7"/>
          <p:cNvSpPr txBox="1"/>
          <p:nvPr/>
        </p:nvSpPr>
        <p:spPr>
          <a:xfrm>
            <a:off x="2168840" y="1692030"/>
            <a:ext cx="3286906" cy="1167765"/>
          </a:xfrm>
          <a:prstGeom prst="rect">
            <a:avLst/>
          </a:prstGeom>
        </p:spPr>
        <p:txBody>
          <a:bodyPr lIns="0" tIns="0" rIns="0" bIns="0" rtlCol="0" anchor="t">
            <a:spAutoFit/>
          </a:bodyPr>
          <a:lstStyle/>
          <a:p>
            <a:pPr algn="ctr">
              <a:lnSpc>
                <a:spcPts val="2339"/>
              </a:lnSpc>
            </a:pPr>
            <a:r>
              <a:rPr lang="en-US" sz="1799" dirty="0">
                <a:solidFill>
                  <a:srgbClr val="79DEE3"/>
                </a:solidFill>
                <a:latin typeface="League Spartan"/>
              </a:rPr>
              <a:t>Diabetes Disease Prediction using Machine</a:t>
            </a:r>
          </a:p>
          <a:p>
            <a:pPr algn="ctr">
              <a:lnSpc>
                <a:spcPts val="2339"/>
              </a:lnSpc>
            </a:pPr>
            <a:r>
              <a:rPr lang="en-US" sz="1799" dirty="0">
                <a:solidFill>
                  <a:srgbClr val="79DEE3"/>
                </a:solidFill>
                <a:latin typeface="League Spartan"/>
              </a:rPr>
              <a:t>Learning on Big Data of Healthcare</a:t>
            </a:r>
          </a:p>
        </p:txBody>
      </p:sp>
      <p:sp>
        <p:nvSpPr>
          <p:cNvPr id="8" name="TextBox 8"/>
          <p:cNvSpPr txBox="1"/>
          <p:nvPr/>
        </p:nvSpPr>
        <p:spPr>
          <a:xfrm>
            <a:off x="389610" y="5146671"/>
            <a:ext cx="4193269" cy="129040"/>
          </a:xfrm>
          <a:prstGeom prst="rect">
            <a:avLst/>
          </a:prstGeom>
        </p:spPr>
        <p:txBody>
          <a:bodyPr lIns="0" tIns="0" rIns="0" bIns="0" rtlCol="0" anchor="t">
            <a:spAutoFit/>
          </a:bodyPr>
          <a:lstStyle/>
          <a:p>
            <a:pPr>
              <a:lnSpc>
                <a:spcPts val="998"/>
              </a:lnSpc>
            </a:pPr>
            <a:r>
              <a:rPr lang="en-US" sz="786" spc="125">
                <a:solidFill>
                  <a:srgbClr val="FFFFFF"/>
                </a:solidFill>
                <a:latin typeface="Lato"/>
              </a:rPr>
              <a:t>UNIVERSITY OF WINDSOR  /  DEPARTMENT OF COMPUTER SCIENCE</a:t>
            </a:r>
          </a:p>
        </p:txBody>
      </p:sp>
      <p:sp>
        <p:nvSpPr>
          <p:cNvPr id="9" name="TextBox 9"/>
          <p:cNvSpPr txBox="1"/>
          <p:nvPr/>
        </p:nvSpPr>
        <p:spPr>
          <a:xfrm>
            <a:off x="6912749" y="4957074"/>
            <a:ext cx="253008" cy="130944"/>
          </a:xfrm>
          <a:prstGeom prst="rect">
            <a:avLst/>
          </a:prstGeom>
        </p:spPr>
        <p:txBody>
          <a:bodyPr lIns="0" tIns="0" rIns="0" bIns="0" rtlCol="0" anchor="t">
            <a:spAutoFit/>
          </a:bodyPr>
          <a:lstStyle/>
          <a:p>
            <a:pPr algn="ctr">
              <a:lnSpc>
                <a:spcPts val="998"/>
              </a:lnSpc>
            </a:pPr>
            <a:r>
              <a:rPr lang="en-US" sz="786" spc="55">
                <a:solidFill>
                  <a:srgbClr val="222222"/>
                </a:solidFill>
                <a:latin typeface="Lato Bold"/>
              </a:rPr>
              <a:t>V.01</a:t>
            </a:r>
          </a:p>
        </p:txBody>
      </p:sp>
      <p:sp>
        <p:nvSpPr>
          <p:cNvPr id="10" name="TextBox 10"/>
          <p:cNvSpPr txBox="1"/>
          <p:nvPr/>
        </p:nvSpPr>
        <p:spPr>
          <a:xfrm>
            <a:off x="1389750" y="2955045"/>
            <a:ext cx="4845087" cy="629910"/>
          </a:xfrm>
          <a:prstGeom prst="rect">
            <a:avLst/>
          </a:prstGeom>
        </p:spPr>
        <p:txBody>
          <a:bodyPr lIns="0" tIns="0" rIns="0" bIns="0" rtlCol="0" anchor="t">
            <a:spAutoFit/>
          </a:bodyPr>
          <a:lstStyle/>
          <a:p>
            <a:pPr algn="ctr">
              <a:lnSpc>
                <a:spcPts val="2541"/>
              </a:lnSpc>
            </a:pPr>
            <a:r>
              <a:rPr lang="en-US" sz="2001" spc="140" dirty="0">
                <a:solidFill>
                  <a:srgbClr val="FFFFFF"/>
                </a:solidFill>
                <a:latin typeface="League Spartan"/>
              </a:rPr>
              <a:t>STATISTICAL LEARNING PROJECT</a:t>
            </a:r>
          </a:p>
        </p:txBody>
      </p:sp>
      <p:sp>
        <p:nvSpPr>
          <p:cNvPr id="11" name="TextBox 11"/>
          <p:cNvSpPr txBox="1"/>
          <p:nvPr/>
        </p:nvSpPr>
        <p:spPr>
          <a:xfrm>
            <a:off x="1153418" y="1238028"/>
            <a:ext cx="5313164" cy="349228"/>
          </a:xfrm>
          <a:prstGeom prst="rect">
            <a:avLst/>
          </a:prstGeom>
        </p:spPr>
        <p:txBody>
          <a:bodyPr lIns="0" tIns="0" rIns="0" bIns="0" rtlCol="0" anchor="t">
            <a:spAutoFit/>
          </a:bodyPr>
          <a:lstStyle/>
          <a:p>
            <a:pPr algn="ctr">
              <a:lnSpc>
                <a:spcPts val="2795"/>
              </a:lnSpc>
            </a:pPr>
            <a:r>
              <a:rPr lang="en-US" sz="2201" spc="154" dirty="0">
                <a:solidFill>
                  <a:srgbClr val="FFFFFF"/>
                </a:solidFill>
                <a:latin typeface="League Spartan"/>
              </a:rPr>
              <a:t>A STUDY ABOUT</a:t>
            </a:r>
          </a:p>
        </p:txBody>
      </p:sp>
      <p:sp>
        <p:nvSpPr>
          <p:cNvPr id="12" name="Rectangle 11">
            <a:extLst>
              <a:ext uri="{FF2B5EF4-FFF2-40B4-BE49-F238E27FC236}">
                <a16:creationId xmlns:a16="http://schemas.microsoft.com/office/drawing/2014/main" id="{6253A2C0-F57F-964F-E956-603C2CCBF3AC}"/>
              </a:ext>
            </a:extLst>
          </p:cNvPr>
          <p:cNvSpPr/>
          <p:nvPr/>
        </p:nvSpPr>
        <p:spPr>
          <a:xfrm>
            <a:off x="120909" y="3984209"/>
            <a:ext cx="2771721" cy="584775"/>
          </a:xfrm>
          <a:prstGeom prst="rect">
            <a:avLst/>
          </a:prstGeom>
          <a:noFill/>
        </p:spPr>
        <p:txBody>
          <a:bodyPr wrap="none" lIns="91440" tIns="45720" rIns="91440" bIns="45720">
            <a:spAutoFit/>
          </a:bodyPr>
          <a:lstStyle/>
          <a:p>
            <a:r>
              <a:rPr lang="en-US" sz="1600" b="0" cap="none" spc="0" dirty="0">
                <a:ln w="0"/>
                <a:solidFill>
                  <a:schemeClr val="bg1"/>
                </a:solidFill>
                <a:effectLst>
                  <a:outerShdw blurRad="38100" dist="19050" dir="2700000" algn="tl" rotWithShape="0">
                    <a:schemeClr val="dk1">
                      <a:alpha val="40000"/>
                    </a:schemeClr>
                  </a:outerShdw>
                </a:effectLst>
              </a:rPr>
              <a:t>Shashank Kannan – 110122650</a:t>
            </a:r>
          </a:p>
          <a:p>
            <a:r>
              <a:rPr lang="en-US" sz="1600" dirty="0">
                <a:ln w="0"/>
                <a:solidFill>
                  <a:schemeClr val="bg1"/>
                </a:solidFill>
                <a:effectLst>
                  <a:outerShdw blurRad="38100" dist="19050" dir="2700000" algn="tl" rotWithShape="0">
                    <a:schemeClr val="dk1">
                      <a:alpha val="40000"/>
                    </a:schemeClr>
                  </a:outerShdw>
                </a:effectLst>
              </a:rPr>
              <a:t>Dixit </a:t>
            </a:r>
            <a:r>
              <a:rPr lang="en-US" sz="1600" dirty="0" err="1">
                <a:ln w="0"/>
                <a:solidFill>
                  <a:schemeClr val="bg1"/>
                </a:solidFill>
                <a:effectLst>
                  <a:outerShdw blurRad="38100" dist="19050" dir="2700000" algn="tl" rotWithShape="0">
                    <a:schemeClr val="dk1">
                      <a:alpha val="40000"/>
                    </a:schemeClr>
                  </a:outerShdw>
                </a:effectLst>
              </a:rPr>
              <a:t>Nandaniya</a:t>
            </a:r>
            <a:r>
              <a:rPr lang="en-US" sz="1600" dirty="0">
                <a:ln w="0"/>
                <a:solidFill>
                  <a:schemeClr val="bg1"/>
                </a:solidFill>
                <a:effectLst>
                  <a:outerShdw blurRad="38100" dist="19050" dir="2700000" algn="tl" rotWithShape="0">
                    <a:schemeClr val="dk1">
                      <a:alpha val="40000"/>
                    </a:schemeClr>
                  </a:outerShdw>
                </a:effectLst>
              </a:rPr>
              <a:t>: 110122302</a:t>
            </a:r>
            <a:endParaRPr lang="en-US" sz="1600" b="0" cap="none" spc="0" dirty="0">
              <a:ln w="0"/>
              <a:solidFill>
                <a:schemeClr val="bg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4356CB30-4210-8942-B2B5-500D6918BF63}"/>
              </a:ext>
            </a:extLst>
          </p:cNvPr>
          <p:cNvSpPr/>
          <p:nvPr/>
        </p:nvSpPr>
        <p:spPr>
          <a:xfrm>
            <a:off x="6026633" y="154996"/>
            <a:ext cx="1617430" cy="584775"/>
          </a:xfrm>
          <a:prstGeom prst="rect">
            <a:avLst/>
          </a:prstGeom>
          <a:noFill/>
        </p:spPr>
        <p:txBody>
          <a:bodyPr wrap="none" lIns="91440" tIns="45720" rIns="91440" bIns="45720">
            <a:spAutoFit/>
          </a:bodyPr>
          <a:lstStyle/>
          <a:p>
            <a:pPr algn="ctr"/>
            <a:r>
              <a:rPr lang="en-US" sz="1600" b="1" dirty="0">
                <a:ln w="0"/>
                <a:solidFill>
                  <a:schemeClr val="bg1"/>
                </a:solidFill>
                <a:effectLst>
                  <a:outerShdw blurRad="38100" dist="19050" dir="2700000" algn="tl" rotWithShape="0">
                    <a:schemeClr val="dk1">
                      <a:alpha val="40000"/>
                    </a:schemeClr>
                  </a:outerShdw>
                </a:effectLst>
              </a:rPr>
              <a:t>INSTRUCTOR</a:t>
            </a:r>
          </a:p>
          <a:p>
            <a:pPr algn="ctr"/>
            <a:r>
              <a:rPr lang="en-IN" sz="1600" b="1" i="0" dirty="0" err="1">
                <a:solidFill>
                  <a:schemeClr val="bg1"/>
                </a:solidFill>
                <a:effectLst/>
              </a:rPr>
              <a:t>Dr.</a:t>
            </a:r>
            <a:r>
              <a:rPr lang="en-IN" sz="1600" b="1" i="0" dirty="0">
                <a:solidFill>
                  <a:schemeClr val="bg1"/>
                </a:solidFill>
                <a:effectLst/>
              </a:rPr>
              <a:t> Adel </a:t>
            </a:r>
            <a:r>
              <a:rPr lang="en-IN" sz="1600" b="1" i="0" dirty="0" err="1">
                <a:solidFill>
                  <a:schemeClr val="bg1"/>
                </a:solidFill>
                <a:effectLst/>
              </a:rPr>
              <a:t>Abusitta</a:t>
            </a:r>
            <a:endParaRPr lang="en-US" sz="1600" b="1" cap="none" spc="0" dirty="0">
              <a:ln w="0"/>
              <a:solidFill>
                <a:schemeClr val="bg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10" grpId="0"/>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4" name="TextBox 4"/>
          <p:cNvSpPr txBox="1"/>
          <p:nvPr/>
        </p:nvSpPr>
        <p:spPr>
          <a:xfrm>
            <a:off x="386953" y="5149912"/>
            <a:ext cx="4955977"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7" name="TextBox 7"/>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09</a:t>
            </a:r>
          </a:p>
        </p:txBody>
      </p:sp>
      <p:sp>
        <p:nvSpPr>
          <p:cNvPr id="8" name="TextBox 8"/>
          <p:cNvSpPr txBox="1"/>
          <p:nvPr/>
        </p:nvSpPr>
        <p:spPr>
          <a:xfrm>
            <a:off x="386953" y="164395"/>
            <a:ext cx="2827734" cy="994221"/>
          </a:xfrm>
          <a:prstGeom prst="rect">
            <a:avLst/>
          </a:prstGeom>
        </p:spPr>
        <p:txBody>
          <a:bodyPr lIns="0" tIns="0" rIns="0" bIns="0" rtlCol="0" anchor="t">
            <a:spAutoFit/>
          </a:bodyPr>
          <a:lstStyle/>
          <a:p>
            <a:pPr>
              <a:lnSpc>
                <a:spcPts val="7987"/>
              </a:lnSpc>
            </a:pPr>
            <a:r>
              <a:rPr lang="en-US" sz="6289" dirty="0">
                <a:solidFill>
                  <a:srgbClr val="E75847"/>
                </a:solidFill>
                <a:latin typeface="League Spartan"/>
              </a:rPr>
              <a:t>03</a:t>
            </a:r>
          </a:p>
        </p:txBody>
      </p:sp>
      <p:sp>
        <p:nvSpPr>
          <p:cNvPr id="9" name="TextBox 9"/>
          <p:cNvSpPr txBox="1"/>
          <p:nvPr/>
        </p:nvSpPr>
        <p:spPr>
          <a:xfrm>
            <a:off x="389673" y="2148286"/>
            <a:ext cx="2944383" cy="2531014"/>
          </a:xfrm>
          <a:prstGeom prst="rect">
            <a:avLst/>
          </a:prstGeom>
        </p:spPr>
        <p:txBody>
          <a:bodyPr lIns="0" tIns="0" rIns="0" bIns="0" rtlCol="0" anchor="t">
            <a:spAutoFit/>
          </a:bodyPr>
          <a:lstStyle/>
          <a:p>
            <a:pPr>
              <a:lnSpc>
                <a:spcPts val="1976"/>
              </a:lnSpc>
            </a:pPr>
            <a:r>
              <a:rPr lang="en-US" sz="1110" spc="55" dirty="0">
                <a:solidFill>
                  <a:srgbClr val="222222"/>
                </a:solidFill>
                <a:latin typeface="Lato"/>
              </a:rPr>
              <a:t>K-Nearest Neighbors is a simple classification algorithm that assigns a data point to the class most common among its k nearest neighbors. It measures the proximity between data points using distance metrics like Euclidean distance. In this case, the KNN model classifies diabetes outcomes based on the characteristics of similar data points in the training set.</a:t>
            </a:r>
          </a:p>
        </p:txBody>
      </p:sp>
      <p:sp>
        <p:nvSpPr>
          <p:cNvPr id="12" name="TextBox 12"/>
          <p:cNvSpPr txBox="1"/>
          <p:nvPr/>
        </p:nvSpPr>
        <p:spPr>
          <a:xfrm>
            <a:off x="386953" y="1071068"/>
            <a:ext cx="4108847" cy="1077218"/>
          </a:xfrm>
          <a:prstGeom prst="rect">
            <a:avLst/>
          </a:prstGeom>
        </p:spPr>
        <p:txBody>
          <a:bodyPr wrap="square" lIns="0" tIns="0" rIns="0" bIns="0" rtlCol="0" anchor="t">
            <a:spAutoFit/>
          </a:bodyPr>
          <a:lstStyle/>
          <a:p>
            <a:pPr>
              <a:lnSpc>
                <a:spcPts val="4193"/>
              </a:lnSpc>
            </a:pPr>
            <a:r>
              <a:rPr lang="en-US" sz="3301" dirty="0">
                <a:solidFill>
                  <a:srgbClr val="FFFFFF"/>
                </a:solidFill>
                <a:latin typeface="League Spartan"/>
              </a:rPr>
              <a:t>K-Nearest Neighbors (KNN)</a:t>
            </a:r>
          </a:p>
        </p:txBody>
      </p:sp>
      <p:sp>
        <p:nvSpPr>
          <p:cNvPr id="15" name="Rectangle: Rounded Corners 14">
            <a:extLst>
              <a:ext uri="{FF2B5EF4-FFF2-40B4-BE49-F238E27FC236}">
                <a16:creationId xmlns:a16="http://schemas.microsoft.com/office/drawing/2014/main" id="{9AA87A52-468E-A522-8396-323DFF4BA135}"/>
              </a:ext>
            </a:extLst>
          </p:cNvPr>
          <p:cNvSpPr/>
          <p:nvPr/>
        </p:nvSpPr>
        <p:spPr>
          <a:xfrm>
            <a:off x="4285946" y="-474676"/>
            <a:ext cx="2929965" cy="4475175"/>
          </a:xfrm>
          <a:prstGeom prst="roundRect">
            <a:avLst/>
          </a:prstGeom>
          <a:blipFill dpi="0" rotWithShape="1">
            <a:blip r:embed="rId2">
              <a:alphaModFix amt="84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4" name="TextBox 4"/>
          <p:cNvSpPr txBox="1"/>
          <p:nvPr/>
        </p:nvSpPr>
        <p:spPr>
          <a:xfrm>
            <a:off x="386953" y="5149912"/>
            <a:ext cx="4955977"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7" name="TextBox 7"/>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10</a:t>
            </a:r>
          </a:p>
        </p:txBody>
      </p:sp>
      <p:sp>
        <p:nvSpPr>
          <p:cNvPr id="10" name="TextBox 10"/>
          <p:cNvSpPr txBox="1"/>
          <p:nvPr/>
        </p:nvSpPr>
        <p:spPr>
          <a:xfrm>
            <a:off x="3884699" y="287143"/>
            <a:ext cx="3348800" cy="994221"/>
          </a:xfrm>
          <a:prstGeom prst="rect">
            <a:avLst/>
          </a:prstGeom>
        </p:spPr>
        <p:txBody>
          <a:bodyPr lIns="0" tIns="0" rIns="0" bIns="0" rtlCol="0" anchor="t">
            <a:spAutoFit/>
          </a:bodyPr>
          <a:lstStyle/>
          <a:p>
            <a:pPr algn="r">
              <a:lnSpc>
                <a:spcPts val="7987"/>
              </a:lnSpc>
            </a:pPr>
            <a:r>
              <a:rPr lang="en-US" sz="6289">
                <a:solidFill>
                  <a:srgbClr val="E75847"/>
                </a:solidFill>
                <a:latin typeface="League Spartan"/>
              </a:rPr>
              <a:t>04</a:t>
            </a:r>
          </a:p>
        </p:txBody>
      </p:sp>
      <p:sp>
        <p:nvSpPr>
          <p:cNvPr id="11" name="TextBox 11"/>
          <p:cNvSpPr txBox="1"/>
          <p:nvPr/>
        </p:nvSpPr>
        <p:spPr>
          <a:xfrm>
            <a:off x="3875903" y="2294889"/>
            <a:ext cx="3489017" cy="2531014"/>
          </a:xfrm>
          <a:prstGeom prst="rect">
            <a:avLst/>
          </a:prstGeom>
        </p:spPr>
        <p:txBody>
          <a:bodyPr lIns="0" tIns="0" rIns="0" bIns="0" rtlCol="0" anchor="t">
            <a:spAutoFit/>
          </a:bodyPr>
          <a:lstStyle/>
          <a:p>
            <a:pPr algn="r">
              <a:lnSpc>
                <a:spcPts val="1975"/>
              </a:lnSpc>
            </a:pPr>
            <a:r>
              <a:rPr lang="en-US" sz="1110" spc="55" dirty="0">
                <a:solidFill>
                  <a:srgbClr val="222222"/>
                </a:solidFill>
                <a:latin typeface="Lato"/>
              </a:rPr>
              <a:t>Logistic Regression is a statistical model used for binary classification. Despite its name, it's used for classification tasks. The model estimates the probability of a binary outcome using a logistic function, which maps input features to the probability of belonging to a certain class. In this scenario, logistic regression learns the relationships between features and diabetes outcomes to predict whether an individual has diabetes or not.</a:t>
            </a:r>
          </a:p>
        </p:txBody>
      </p:sp>
      <p:sp>
        <p:nvSpPr>
          <p:cNvPr id="12" name="TextBox 12"/>
          <p:cNvSpPr txBox="1"/>
          <p:nvPr/>
        </p:nvSpPr>
        <p:spPr>
          <a:xfrm>
            <a:off x="3884699" y="1200887"/>
            <a:ext cx="3489017" cy="1077218"/>
          </a:xfrm>
          <a:prstGeom prst="rect">
            <a:avLst/>
          </a:prstGeom>
        </p:spPr>
        <p:txBody>
          <a:bodyPr lIns="0" tIns="0" rIns="0" bIns="0" rtlCol="0" anchor="t">
            <a:spAutoFit/>
          </a:bodyPr>
          <a:lstStyle/>
          <a:p>
            <a:pPr algn="r">
              <a:lnSpc>
                <a:spcPts val="4193"/>
              </a:lnSpc>
            </a:pPr>
            <a:r>
              <a:rPr lang="en-US" sz="3301" dirty="0">
                <a:solidFill>
                  <a:srgbClr val="FFFFFF"/>
                </a:solidFill>
                <a:latin typeface="League Spartan"/>
              </a:rPr>
              <a:t>Logistic Regression</a:t>
            </a:r>
          </a:p>
        </p:txBody>
      </p:sp>
      <p:sp>
        <p:nvSpPr>
          <p:cNvPr id="13" name="Rectangle: Rounded Corners 12">
            <a:extLst>
              <a:ext uri="{FF2B5EF4-FFF2-40B4-BE49-F238E27FC236}">
                <a16:creationId xmlns:a16="http://schemas.microsoft.com/office/drawing/2014/main" id="{9C03BD36-7057-ECB0-BA05-92C36377CE2B}"/>
              </a:ext>
            </a:extLst>
          </p:cNvPr>
          <p:cNvSpPr/>
          <p:nvPr/>
        </p:nvSpPr>
        <p:spPr>
          <a:xfrm>
            <a:off x="283912" y="-647700"/>
            <a:ext cx="2929965" cy="4475175"/>
          </a:xfrm>
          <a:prstGeom prst="roundRect">
            <a:avLst/>
          </a:prstGeom>
          <a:blipFill dpi="0" rotWithShape="1">
            <a:blip r:embed="rId2">
              <a:alphaModFix amt="84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4" name="TextBox 4"/>
          <p:cNvSpPr txBox="1"/>
          <p:nvPr/>
        </p:nvSpPr>
        <p:spPr>
          <a:xfrm>
            <a:off x="386953" y="5149912"/>
            <a:ext cx="4955977"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7" name="TextBox 7"/>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11</a:t>
            </a:r>
          </a:p>
        </p:txBody>
      </p:sp>
      <p:sp>
        <p:nvSpPr>
          <p:cNvPr id="8" name="TextBox 8"/>
          <p:cNvSpPr txBox="1"/>
          <p:nvPr/>
        </p:nvSpPr>
        <p:spPr>
          <a:xfrm>
            <a:off x="386953" y="164395"/>
            <a:ext cx="2827734" cy="994221"/>
          </a:xfrm>
          <a:prstGeom prst="rect">
            <a:avLst/>
          </a:prstGeom>
        </p:spPr>
        <p:txBody>
          <a:bodyPr lIns="0" tIns="0" rIns="0" bIns="0" rtlCol="0" anchor="t">
            <a:spAutoFit/>
          </a:bodyPr>
          <a:lstStyle/>
          <a:p>
            <a:pPr>
              <a:lnSpc>
                <a:spcPts val="7987"/>
              </a:lnSpc>
            </a:pPr>
            <a:r>
              <a:rPr lang="en-US" sz="6289" dirty="0">
                <a:solidFill>
                  <a:srgbClr val="E75847"/>
                </a:solidFill>
                <a:latin typeface="League Spartan"/>
              </a:rPr>
              <a:t>05</a:t>
            </a:r>
          </a:p>
        </p:txBody>
      </p:sp>
      <p:sp>
        <p:nvSpPr>
          <p:cNvPr id="9" name="TextBox 9"/>
          <p:cNvSpPr txBox="1"/>
          <p:nvPr/>
        </p:nvSpPr>
        <p:spPr>
          <a:xfrm>
            <a:off x="386951" y="2134135"/>
            <a:ext cx="2944383" cy="2531014"/>
          </a:xfrm>
          <a:prstGeom prst="rect">
            <a:avLst/>
          </a:prstGeom>
        </p:spPr>
        <p:txBody>
          <a:bodyPr lIns="0" tIns="0" rIns="0" bIns="0" rtlCol="0" anchor="t">
            <a:spAutoFit/>
          </a:bodyPr>
          <a:lstStyle/>
          <a:p>
            <a:pPr>
              <a:lnSpc>
                <a:spcPts val="1976"/>
              </a:lnSpc>
            </a:pPr>
            <a:r>
              <a:rPr lang="en-US" sz="1110" spc="55" dirty="0">
                <a:solidFill>
                  <a:srgbClr val="222222"/>
                </a:solidFill>
                <a:latin typeface="Lato"/>
              </a:rPr>
              <a:t>A Support Vector Machine is a powerful classification algorithm that aims to find the optimal hyperplane that best separates data points of different classes. It does so by maximizing the margin between classes while minimizing misclassifications. In this case, SVM tries to find the hyperplane that best separates individuals with diabetes from those without, based on the input features.</a:t>
            </a:r>
          </a:p>
        </p:txBody>
      </p:sp>
      <p:grpSp>
        <p:nvGrpSpPr>
          <p:cNvPr id="10" name="Group 10"/>
          <p:cNvGrpSpPr/>
          <p:nvPr/>
        </p:nvGrpSpPr>
        <p:grpSpPr>
          <a:xfrm>
            <a:off x="3973762" y="-461367"/>
            <a:ext cx="3155111" cy="4970018"/>
            <a:chOff x="0" y="0"/>
            <a:chExt cx="4206814" cy="6626691"/>
          </a:xfrm>
        </p:grpSpPr>
        <p:pic>
          <p:nvPicPr>
            <p:cNvPr id="11" name="Picture 11"/>
            <p:cNvPicPr>
              <a:picLocks noChangeAspect="1"/>
            </p:cNvPicPr>
            <p:nvPr/>
          </p:nvPicPr>
          <p:blipFill>
            <a:blip r:embed="rId2"/>
            <a:srcRect l="28832" r="28832"/>
            <a:stretch>
              <a:fillRect/>
            </a:stretch>
          </p:blipFill>
          <p:spPr>
            <a:xfrm>
              <a:off x="0" y="0"/>
              <a:ext cx="4206814" cy="6626691"/>
            </a:xfrm>
            <a:prstGeom prst="rect">
              <a:avLst/>
            </a:prstGeom>
          </p:spPr>
        </p:pic>
      </p:grpSp>
      <p:sp>
        <p:nvSpPr>
          <p:cNvPr id="12" name="TextBox 12"/>
          <p:cNvSpPr txBox="1"/>
          <p:nvPr/>
        </p:nvSpPr>
        <p:spPr>
          <a:xfrm>
            <a:off x="386952" y="1139914"/>
            <a:ext cx="3804047" cy="1077218"/>
          </a:xfrm>
          <a:prstGeom prst="rect">
            <a:avLst/>
          </a:prstGeom>
        </p:spPr>
        <p:txBody>
          <a:bodyPr wrap="square" lIns="0" tIns="0" rIns="0" bIns="0" rtlCol="0" anchor="t">
            <a:spAutoFit/>
          </a:bodyPr>
          <a:lstStyle/>
          <a:p>
            <a:pPr>
              <a:lnSpc>
                <a:spcPts val="4193"/>
              </a:lnSpc>
            </a:pPr>
            <a:r>
              <a:rPr lang="en-US" sz="3301" dirty="0">
                <a:solidFill>
                  <a:srgbClr val="FFFFFF"/>
                </a:solidFill>
                <a:latin typeface="League Spartan"/>
              </a:rPr>
              <a:t>Support Vector Machine (SVM)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4" name="TextBox 4"/>
          <p:cNvSpPr txBox="1"/>
          <p:nvPr/>
        </p:nvSpPr>
        <p:spPr>
          <a:xfrm>
            <a:off x="386953" y="5149912"/>
            <a:ext cx="4955977"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7" name="TextBox 7"/>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12</a:t>
            </a:r>
          </a:p>
        </p:txBody>
      </p:sp>
      <p:grpSp>
        <p:nvGrpSpPr>
          <p:cNvPr id="8" name="Group 8"/>
          <p:cNvGrpSpPr/>
          <p:nvPr/>
        </p:nvGrpSpPr>
        <p:grpSpPr>
          <a:xfrm>
            <a:off x="461418" y="-461367"/>
            <a:ext cx="3155111" cy="4970018"/>
            <a:chOff x="0" y="0"/>
            <a:chExt cx="4206814" cy="6626691"/>
          </a:xfrm>
        </p:grpSpPr>
        <p:pic>
          <p:nvPicPr>
            <p:cNvPr id="9" name="Picture 9"/>
            <p:cNvPicPr>
              <a:picLocks noChangeAspect="1"/>
            </p:cNvPicPr>
            <p:nvPr/>
          </p:nvPicPr>
          <p:blipFill>
            <a:blip r:embed="rId2"/>
            <a:srcRect l="28971" r="28971"/>
            <a:stretch>
              <a:fillRect/>
            </a:stretch>
          </p:blipFill>
          <p:spPr>
            <a:xfrm>
              <a:off x="0" y="0"/>
              <a:ext cx="4206814" cy="6626691"/>
            </a:xfrm>
            <a:prstGeom prst="rect">
              <a:avLst/>
            </a:prstGeom>
          </p:spPr>
        </p:pic>
      </p:grpSp>
      <p:sp>
        <p:nvSpPr>
          <p:cNvPr id="10" name="TextBox 10"/>
          <p:cNvSpPr txBox="1"/>
          <p:nvPr/>
        </p:nvSpPr>
        <p:spPr>
          <a:xfrm>
            <a:off x="3884699" y="173520"/>
            <a:ext cx="3348800" cy="994221"/>
          </a:xfrm>
          <a:prstGeom prst="rect">
            <a:avLst/>
          </a:prstGeom>
        </p:spPr>
        <p:txBody>
          <a:bodyPr lIns="0" tIns="0" rIns="0" bIns="0" rtlCol="0" anchor="t">
            <a:spAutoFit/>
          </a:bodyPr>
          <a:lstStyle/>
          <a:p>
            <a:pPr algn="r">
              <a:lnSpc>
                <a:spcPts val="7987"/>
              </a:lnSpc>
            </a:pPr>
            <a:r>
              <a:rPr lang="en-US" sz="6289" dirty="0">
                <a:solidFill>
                  <a:srgbClr val="E75847"/>
                </a:solidFill>
                <a:latin typeface="League Spartan"/>
              </a:rPr>
              <a:t>06</a:t>
            </a:r>
          </a:p>
        </p:txBody>
      </p:sp>
      <p:sp>
        <p:nvSpPr>
          <p:cNvPr id="11" name="TextBox 11"/>
          <p:cNvSpPr txBox="1"/>
          <p:nvPr/>
        </p:nvSpPr>
        <p:spPr>
          <a:xfrm>
            <a:off x="3884699" y="2039460"/>
            <a:ext cx="3489017" cy="2274533"/>
          </a:xfrm>
          <a:prstGeom prst="rect">
            <a:avLst/>
          </a:prstGeom>
        </p:spPr>
        <p:txBody>
          <a:bodyPr lIns="0" tIns="0" rIns="0" bIns="0" rtlCol="0" anchor="t">
            <a:spAutoFit/>
          </a:bodyPr>
          <a:lstStyle/>
          <a:p>
            <a:pPr algn="r">
              <a:lnSpc>
                <a:spcPts val="1975"/>
              </a:lnSpc>
            </a:pPr>
            <a:r>
              <a:rPr lang="en-US" sz="1110" spc="55" dirty="0">
                <a:solidFill>
                  <a:srgbClr val="222222"/>
                </a:solidFill>
                <a:latin typeface="Lato"/>
              </a:rPr>
              <a:t>Random Forest is an ensemble learning technique that builds multiple decision trees and combines their outputs for better accuracy and robustness. Each tree is trained on a subset of data with bootstrapping, and the model aggregates the predictions of individual trees. In this scenario, the Random Forest model constructs multiple decision trees to collectively predict diabetes outcomes based on various feature combinations.</a:t>
            </a:r>
          </a:p>
        </p:txBody>
      </p:sp>
      <p:sp>
        <p:nvSpPr>
          <p:cNvPr id="12" name="TextBox 12"/>
          <p:cNvSpPr txBox="1"/>
          <p:nvPr/>
        </p:nvSpPr>
        <p:spPr>
          <a:xfrm>
            <a:off x="3884698" y="1041363"/>
            <a:ext cx="3489017" cy="1077218"/>
          </a:xfrm>
          <a:prstGeom prst="rect">
            <a:avLst/>
          </a:prstGeom>
        </p:spPr>
        <p:txBody>
          <a:bodyPr lIns="0" tIns="0" rIns="0" bIns="0" rtlCol="0" anchor="t">
            <a:spAutoFit/>
          </a:bodyPr>
          <a:lstStyle/>
          <a:p>
            <a:pPr algn="r">
              <a:lnSpc>
                <a:spcPts val="4193"/>
              </a:lnSpc>
            </a:pPr>
            <a:r>
              <a:rPr lang="en-US" sz="3301" dirty="0">
                <a:solidFill>
                  <a:srgbClr val="FFFFFF"/>
                </a:solidFill>
                <a:latin typeface="League Spartan"/>
              </a:rPr>
              <a:t>Random Forest Classification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4" name="TextBox 4"/>
          <p:cNvSpPr txBox="1"/>
          <p:nvPr/>
        </p:nvSpPr>
        <p:spPr>
          <a:xfrm>
            <a:off x="386953" y="5149912"/>
            <a:ext cx="4955977"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7" name="TextBox 7"/>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13</a:t>
            </a:r>
          </a:p>
        </p:txBody>
      </p:sp>
      <p:sp>
        <p:nvSpPr>
          <p:cNvPr id="8" name="TextBox 8"/>
          <p:cNvSpPr txBox="1"/>
          <p:nvPr/>
        </p:nvSpPr>
        <p:spPr>
          <a:xfrm>
            <a:off x="386953" y="164395"/>
            <a:ext cx="2827734" cy="994221"/>
          </a:xfrm>
          <a:prstGeom prst="rect">
            <a:avLst/>
          </a:prstGeom>
        </p:spPr>
        <p:txBody>
          <a:bodyPr lIns="0" tIns="0" rIns="0" bIns="0" rtlCol="0" anchor="t">
            <a:spAutoFit/>
          </a:bodyPr>
          <a:lstStyle/>
          <a:p>
            <a:pPr>
              <a:lnSpc>
                <a:spcPts val="7987"/>
              </a:lnSpc>
            </a:pPr>
            <a:r>
              <a:rPr lang="en-US" sz="6289">
                <a:solidFill>
                  <a:srgbClr val="E75847"/>
                </a:solidFill>
                <a:latin typeface="League Spartan"/>
              </a:rPr>
              <a:t>07</a:t>
            </a:r>
          </a:p>
        </p:txBody>
      </p:sp>
      <p:sp>
        <p:nvSpPr>
          <p:cNvPr id="9" name="TextBox 9"/>
          <p:cNvSpPr txBox="1"/>
          <p:nvPr/>
        </p:nvSpPr>
        <p:spPr>
          <a:xfrm>
            <a:off x="389673" y="2148286"/>
            <a:ext cx="3420327" cy="2531014"/>
          </a:xfrm>
          <a:prstGeom prst="rect">
            <a:avLst/>
          </a:prstGeom>
        </p:spPr>
        <p:txBody>
          <a:bodyPr wrap="square" lIns="0" tIns="0" rIns="0" bIns="0" rtlCol="0" anchor="t">
            <a:spAutoFit/>
          </a:bodyPr>
          <a:lstStyle/>
          <a:p>
            <a:pPr>
              <a:lnSpc>
                <a:spcPts val="1976"/>
              </a:lnSpc>
            </a:pPr>
            <a:r>
              <a:rPr lang="en-US" sz="1110" spc="55" dirty="0">
                <a:solidFill>
                  <a:srgbClr val="222222"/>
                </a:solidFill>
                <a:latin typeface="Lato"/>
              </a:rPr>
              <a:t>Naive Bayes is a probabilistic classification method based on Bayes' theorem. It assumes that features are conditionally independent given the class, simplifying computations. Despite its "naive" assumption, Naive Bayes performs well in practice, especially with text and categorical data. In this scenario, Naive Bayes calculates the probability of an individual having diabetes based on the probabilities of feature occurrences in each class.</a:t>
            </a:r>
          </a:p>
        </p:txBody>
      </p:sp>
      <p:sp>
        <p:nvSpPr>
          <p:cNvPr id="12" name="TextBox 12"/>
          <p:cNvSpPr txBox="1"/>
          <p:nvPr/>
        </p:nvSpPr>
        <p:spPr>
          <a:xfrm>
            <a:off x="386953" y="977265"/>
            <a:ext cx="3348766" cy="1046377"/>
          </a:xfrm>
          <a:prstGeom prst="rect">
            <a:avLst/>
          </a:prstGeom>
        </p:spPr>
        <p:txBody>
          <a:bodyPr lIns="0" tIns="0" rIns="0" bIns="0" rtlCol="0" anchor="t">
            <a:spAutoFit/>
          </a:bodyPr>
          <a:lstStyle/>
          <a:p>
            <a:pPr>
              <a:lnSpc>
                <a:spcPts val="4193"/>
              </a:lnSpc>
            </a:pPr>
            <a:r>
              <a:rPr lang="en-US" sz="3301" dirty="0">
                <a:solidFill>
                  <a:srgbClr val="FFFFFF"/>
                </a:solidFill>
                <a:latin typeface="League Spartan"/>
              </a:rPr>
              <a:t>Naive Bayes Classification</a:t>
            </a:r>
          </a:p>
        </p:txBody>
      </p:sp>
      <p:sp>
        <p:nvSpPr>
          <p:cNvPr id="13" name="Rectangle: Rounded Corners 12">
            <a:extLst>
              <a:ext uri="{FF2B5EF4-FFF2-40B4-BE49-F238E27FC236}">
                <a16:creationId xmlns:a16="http://schemas.microsoft.com/office/drawing/2014/main" id="{FBA398CC-0279-D1AA-6981-8AEC151A9C1E}"/>
              </a:ext>
            </a:extLst>
          </p:cNvPr>
          <p:cNvSpPr/>
          <p:nvPr/>
        </p:nvSpPr>
        <p:spPr>
          <a:xfrm>
            <a:off x="4271530" y="-571500"/>
            <a:ext cx="2929965" cy="4475175"/>
          </a:xfrm>
          <a:prstGeom prst="roundRect">
            <a:avLst/>
          </a:prstGeom>
          <a:blipFill dpi="0" rotWithShape="1">
            <a:blip r:embed="rId2">
              <a:alphaModFix amt="84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4" name="TextBox 4"/>
          <p:cNvSpPr txBox="1"/>
          <p:nvPr/>
        </p:nvSpPr>
        <p:spPr>
          <a:xfrm>
            <a:off x="386953" y="5149912"/>
            <a:ext cx="4955977"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7" name="TextBox 7"/>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13</a:t>
            </a:r>
          </a:p>
        </p:txBody>
      </p:sp>
      <p:sp>
        <p:nvSpPr>
          <p:cNvPr id="8" name="TextBox 8"/>
          <p:cNvSpPr txBox="1"/>
          <p:nvPr/>
        </p:nvSpPr>
        <p:spPr>
          <a:xfrm>
            <a:off x="4402606" y="115925"/>
            <a:ext cx="2827734" cy="1025922"/>
          </a:xfrm>
          <a:prstGeom prst="rect">
            <a:avLst/>
          </a:prstGeom>
        </p:spPr>
        <p:txBody>
          <a:bodyPr lIns="0" tIns="0" rIns="0" bIns="0" rtlCol="0" anchor="t">
            <a:spAutoFit/>
          </a:bodyPr>
          <a:lstStyle/>
          <a:p>
            <a:pPr algn="r">
              <a:lnSpc>
                <a:spcPts val="7987"/>
              </a:lnSpc>
            </a:pPr>
            <a:r>
              <a:rPr lang="en-US" sz="6289" dirty="0">
                <a:solidFill>
                  <a:srgbClr val="E75847"/>
                </a:solidFill>
                <a:latin typeface="League Spartan"/>
              </a:rPr>
              <a:t>08</a:t>
            </a:r>
          </a:p>
        </p:txBody>
      </p:sp>
      <p:sp>
        <p:nvSpPr>
          <p:cNvPr id="9" name="TextBox 9"/>
          <p:cNvSpPr txBox="1"/>
          <p:nvPr/>
        </p:nvSpPr>
        <p:spPr>
          <a:xfrm>
            <a:off x="3894873" y="2161501"/>
            <a:ext cx="3420327" cy="2531014"/>
          </a:xfrm>
          <a:prstGeom prst="rect">
            <a:avLst/>
          </a:prstGeom>
        </p:spPr>
        <p:txBody>
          <a:bodyPr wrap="square" lIns="0" tIns="0" rIns="0" bIns="0" rtlCol="0" anchor="t">
            <a:spAutoFit/>
          </a:bodyPr>
          <a:lstStyle/>
          <a:p>
            <a:pPr algn="r">
              <a:lnSpc>
                <a:spcPts val="1976"/>
              </a:lnSpc>
            </a:pPr>
            <a:r>
              <a:rPr lang="en-US" sz="1110" spc="55" dirty="0">
                <a:solidFill>
                  <a:srgbClr val="222222"/>
                </a:solidFill>
                <a:latin typeface="Lato"/>
              </a:rPr>
              <a:t>A Decision Tree is a flowchart-like structure where each internal node represents a feature, each branch represents a decision rule, and each leaf node represents an outcome. The Simple CART model creates a binary tree where decisions are made at each node based on specific feature conditions. In this case, the Decision Tree is used to classify diabetes outcomes by traversing the tree based on input features.</a:t>
            </a:r>
          </a:p>
        </p:txBody>
      </p:sp>
      <p:sp>
        <p:nvSpPr>
          <p:cNvPr id="12" name="TextBox 12"/>
          <p:cNvSpPr txBox="1"/>
          <p:nvPr/>
        </p:nvSpPr>
        <p:spPr>
          <a:xfrm>
            <a:off x="2667000" y="1060212"/>
            <a:ext cx="4648200" cy="1077218"/>
          </a:xfrm>
          <a:prstGeom prst="rect">
            <a:avLst/>
          </a:prstGeom>
        </p:spPr>
        <p:txBody>
          <a:bodyPr wrap="square" lIns="0" tIns="0" rIns="0" bIns="0" rtlCol="0" anchor="t">
            <a:spAutoFit/>
          </a:bodyPr>
          <a:lstStyle/>
          <a:p>
            <a:pPr algn="r">
              <a:lnSpc>
                <a:spcPts val="4193"/>
              </a:lnSpc>
            </a:pPr>
            <a:r>
              <a:rPr lang="en-US" sz="3301" dirty="0">
                <a:solidFill>
                  <a:srgbClr val="FFFFFF"/>
                </a:solidFill>
                <a:latin typeface="League Spartan"/>
              </a:rPr>
              <a:t>Simple CART Classifier</a:t>
            </a:r>
          </a:p>
        </p:txBody>
      </p:sp>
      <p:sp>
        <p:nvSpPr>
          <p:cNvPr id="13" name="Rectangle: Rounded Corners 12">
            <a:extLst>
              <a:ext uri="{FF2B5EF4-FFF2-40B4-BE49-F238E27FC236}">
                <a16:creationId xmlns:a16="http://schemas.microsoft.com/office/drawing/2014/main" id="{FBA398CC-0279-D1AA-6981-8AEC151A9C1E}"/>
              </a:ext>
            </a:extLst>
          </p:cNvPr>
          <p:cNvSpPr/>
          <p:nvPr/>
        </p:nvSpPr>
        <p:spPr>
          <a:xfrm>
            <a:off x="386953" y="-542486"/>
            <a:ext cx="2929965" cy="4475175"/>
          </a:xfrm>
          <a:prstGeom prst="roundRect">
            <a:avLst/>
          </a:prstGeom>
          <a:blipFill dpi="0" rotWithShape="1">
            <a:blip r:embed="rId2">
              <a:alphaModFix amt="84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909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4" name="TextBox 4"/>
          <p:cNvSpPr txBox="1"/>
          <p:nvPr/>
        </p:nvSpPr>
        <p:spPr>
          <a:xfrm>
            <a:off x="386953" y="5149912"/>
            <a:ext cx="4955977"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7" name="TextBox 7"/>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13</a:t>
            </a:r>
          </a:p>
        </p:txBody>
      </p:sp>
      <p:sp>
        <p:nvSpPr>
          <p:cNvPr id="8" name="TextBox 8"/>
          <p:cNvSpPr txBox="1"/>
          <p:nvPr/>
        </p:nvSpPr>
        <p:spPr>
          <a:xfrm>
            <a:off x="386952" y="36335"/>
            <a:ext cx="2827734" cy="1025922"/>
          </a:xfrm>
          <a:prstGeom prst="rect">
            <a:avLst/>
          </a:prstGeom>
        </p:spPr>
        <p:txBody>
          <a:bodyPr lIns="0" tIns="0" rIns="0" bIns="0" rtlCol="0" anchor="t">
            <a:spAutoFit/>
          </a:bodyPr>
          <a:lstStyle/>
          <a:p>
            <a:pPr>
              <a:lnSpc>
                <a:spcPts val="7987"/>
              </a:lnSpc>
            </a:pPr>
            <a:r>
              <a:rPr lang="en-US" sz="6289" dirty="0">
                <a:solidFill>
                  <a:srgbClr val="E75847"/>
                </a:solidFill>
                <a:latin typeface="League Spartan"/>
              </a:rPr>
              <a:t>09</a:t>
            </a:r>
          </a:p>
        </p:txBody>
      </p:sp>
      <p:sp>
        <p:nvSpPr>
          <p:cNvPr id="9" name="TextBox 9"/>
          <p:cNvSpPr txBox="1"/>
          <p:nvPr/>
        </p:nvSpPr>
        <p:spPr>
          <a:xfrm>
            <a:off x="386952" y="1692389"/>
            <a:ext cx="3420327" cy="2531014"/>
          </a:xfrm>
          <a:prstGeom prst="rect">
            <a:avLst/>
          </a:prstGeom>
        </p:spPr>
        <p:txBody>
          <a:bodyPr wrap="square" lIns="0" tIns="0" rIns="0" bIns="0" rtlCol="0" anchor="t">
            <a:spAutoFit/>
          </a:bodyPr>
          <a:lstStyle/>
          <a:p>
            <a:pPr>
              <a:lnSpc>
                <a:spcPts val="1976"/>
              </a:lnSpc>
            </a:pPr>
            <a:r>
              <a:rPr lang="en-US" sz="1110" spc="55" dirty="0" err="1">
                <a:solidFill>
                  <a:srgbClr val="222222"/>
                </a:solidFill>
                <a:latin typeface="Lato"/>
              </a:rPr>
              <a:t>XGBoost</a:t>
            </a:r>
            <a:r>
              <a:rPr lang="en-US" sz="1110" spc="55" dirty="0">
                <a:solidFill>
                  <a:srgbClr val="222222"/>
                </a:solidFill>
                <a:latin typeface="Lato"/>
              </a:rPr>
              <a:t> (Extreme Gradient Boosting) is an advanced gradient boosting algorithm that combines multiple decision trees sequentially. It addresses shortcomings of traditional boosting, such as overfitting, by incorporating regularization and optimizing the model's hyperparameters. In this scenario, </a:t>
            </a:r>
            <a:r>
              <a:rPr lang="en-US" sz="1110" spc="55" dirty="0" err="1">
                <a:solidFill>
                  <a:srgbClr val="222222"/>
                </a:solidFill>
                <a:latin typeface="Lato"/>
              </a:rPr>
              <a:t>XGBoost</a:t>
            </a:r>
            <a:r>
              <a:rPr lang="en-US" sz="1110" spc="55" dirty="0">
                <a:solidFill>
                  <a:srgbClr val="222222"/>
                </a:solidFill>
                <a:latin typeface="Lato"/>
              </a:rPr>
              <a:t> constructs an ensemble of decision trees to predict diabetes outcomes while minimizing bias and variance.</a:t>
            </a:r>
          </a:p>
        </p:txBody>
      </p:sp>
      <p:sp>
        <p:nvSpPr>
          <p:cNvPr id="12" name="TextBox 12"/>
          <p:cNvSpPr txBox="1"/>
          <p:nvPr/>
        </p:nvSpPr>
        <p:spPr>
          <a:xfrm>
            <a:off x="228601" y="896224"/>
            <a:ext cx="4648200" cy="538609"/>
          </a:xfrm>
          <a:prstGeom prst="rect">
            <a:avLst/>
          </a:prstGeom>
        </p:spPr>
        <p:txBody>
          <a:bodyPr wrap="square" lIns="0" tIns="0" rIns="0" bIns="0" rtlCol="0" anchor="t">
            <a:spAutoFit/>
          </a:bodyPr>
          <a:lstStyle/>
          <a:p>
            <a:pPr>
              <a:lnSpc>
                <a:spcPts val="4193"/>
              </a:lnSpc>
            </a:pPr>
            <a:r>
              <a:rPr lang="en-US" sz="3301" dirty="0" err="1">
                <a:solidFill>
                  <a:srgbClr val="FFFFFF"/>
                </a:solidFill>
                <a:latin typeface="League Spartan"/>
              </a:rPr>
              <a:t>XGBoost</a:t>
            </a:r>
            <a:endParaRPr lang="en-US" sz="3301" dirty="0">
              <a:solidFill>
                <a:srgbClr val="FFFFFF"/>
              </a:solidFill>
              <a:latin typeface="League Spartan"/>
            </a:endParaRPr>
          </a:p>
        </p:txBody>
      </p:sp>
      <p:sp>
        <p:nvSpPr>
          <p:cNvPr id="10" name="Rectangle: Rounded Corners 9">
            <a:extLst>
              <a:ext uri="{FF2B5EF4-FFF2-40B4-BE49-F238E27FC236}">
                <a16:creationId xmlns:a16="http://schemas.microsoft.com/office/drawing/2014/main" id="{A7CE1021-2523-D83F-B046-B952B29BEEBD}"/>
              </a:ext>
            </a:extLst>
          </p:cNvPr>
          <p:cNvSpPr/>
          <p:nvPr/>
        </p:nvSpPr>
        <p:spPr>
          <a:xfrm>
            <a:off x="4285946" y="-474676"/>
            <a:ext cx="2929965" cy="4475175"/>
          </a:xfrm>
          <a:prstGeom prst="roundRect">
            <a:avLst/>
          </a:prstGeom>
          <a:blipFill dpi="0" rotWithShape="1">
            <a:blip r:embed="rId2">
              <a:alphaModFix amt="84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157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4" name="TextBox 4"/>
          <p:cNvSpPr txBox="1"/>
          <p:nvPr/>
        </p:nvSpPr>
        <p:spPr>
          <a:xfrm>
            <a:off x="386953" y="5149912"/>
            <a:ext cx="4955977"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7" name="TextBox 7"/>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13</a:t>
            </a:r>
          </a:p>
        </p:txBody>
      </p:sp>
      <p:sp>
        <p:nvSpPr>
          <p:cNvPr id="8" name="TextBox 8"/>
          <p:cNvSpPr txBox="1"/>
          <p:nvPr/>
        </p:nvSpPr>
        <p:spPr>
          <a:xfrm>
            <a:off x="4560944" y="325002"/>
            <a:ext cx="2827734" cy="1025922"/>
          </a:xfrm>
          <a:prstGeom prst="rect">
            <a:avLst/>
          </a:prstGeom>
        </p:spPr>
        <p:txBody>
          <a:bodyPr lIns="0" tIns="0" rIns="0" bIns="0" rtlCol="0" anchor="t">
            <a:spAutoFit/>
          </a:bodyPr>
          <a:lstStyle/>
          <a:p>
            <a:pPr algn="r">
              <a:lnSpc>
                <a:spcPts val="7987"/>
              </a:lnSpc>
            </a:pPr>
            <a:r>
              <a:rPr lang="en-US" sz="6289" dirty="0">
                <a:solidFill>
                  <a:srgbClr val="E75847"/>
                </a:solidFill>
                <a:latin typeface="League Spartan"/>
              </a:rPr>
              <a:t>10</a:t>
            </a:r>
          </a:p>
        </p:txBody>
      </p:sp>
      <p:sp>
        <p:nvSpPr>
          <p:cNvPr id="9" name="TextBox 9"/>
          <p:cNvSpPr txBox="1"/>
          <p:nvPr/>
        </p:nvSpPr>
        <p:spPr>
          <a:xfrm>
            <a:off x="3968351" y="2121979"/>
            <a:ext cx="3420327" cy="2274533"/>
          </a:xfrm>
          <a:prstGeom prst="rect">
            <a:avLst/>
          </a:prstGeom>
        </p:spPr>
        <p:txBody>
          <a:bodyPr wrap="square" lIns="0" tIns="0" rIns="0" bIns="0" rtlCol="0" anchor="t">
            <a:spAutoFit/>
          </a:bodyPr>
          <a:lstStyle/>
          <a:p>
            <a:pPr algn="r">
              <a:lnSpc>
                <a:spcPts val="1976"/>
              </a:lnSpc>
            </a:pPr>
            <a:r>
              <a:rPr lang="en-US" sz="1110" spc="55" dirty="0" err="1">
                <a:solidFill>
                  <a:srgbClr val="222222"/>
                </a:solidFill>
                <a:latin typeface="Lato"/>
              </a:rPr>
              <a:t>CatBoost</a:t>
            </a:r>
            <a:r>
              <a:rPr lang="en-US" sz="1110" spc="55" dirty="0">
                <a:solidFill>
                  <a:srgbClr val="222222"/>
                </a:solidFill>
                <a:latin typeface="Lato"/>
              </a:rPr>
              <a:t> stands for "Categorical Boosting" and is a gradient-boosting algorithm specifically designed to handle categorical features effectively. It uses an ordered boosting technique and employs various strategies to process categorical data. In this case, </a:t>
            </a:r>
            <a:r>
              <a:rPr lang="en-US" sz="1110" spc="55" dirty="0" err="1">
                <a:solidFill>
                  <a:srgbClr val="222222"/>
                </a:solidFill>
                <a:latin typeface="Lato"/>
              </a:rPr>
              <a:t>CatBoost</a:t>
            </a:r>
            <a:r>
              <a:rPr lang="en-US" sz="1110" spc="55" dirty="0">
                <a:solidFill>
                  <a:srgbClr val="222222"/>
                </a:solidFill>
                <a:latin typeface="Lato"/>
              </a:rPr>
              <a:t> constructs an ensemble of decision trees to predict diabetes outcomes, taking into account the unique properties of categorical features in the dataset.</a:t>
            </a:r>
          </a:p>
        </p:txBody>
      </p:sp>
      <p:sp>
        <p:nvSpPr>
          <p:cNvPr id="12" name="TextBox 12"/>
          <p:cNvSpPr txBox="1"/>
          <p:nvPr/>
        </p:nvSpPr>
        <p:spPr>
          <a:xfrm>
            <a:off x="2740478" y="1350924"/>
            <a:ext cx="4648200" cy="538609"/>
          </a:xfrm>
          <a:prstGeom prst="rect">
            <a:avLst/>
          </a:prstGeom>
        </p:spPr>
        <p:txBody>
          <a:bodyPr wrap="square" lIns="0" tIns="0" rIns="0" bIns="0" rtlCol="0" anchor="t">
            <a:spAutoFit/>
          </a:bodyPr>
          <a:lstStyle/>
          <a:p>
            <a:pPr algn="r">
              <a:lnSpc>
                <a:spcPts val="4193"/>
              </a:lnSpc>
            </a:pPr>
            <a:r>
              <a:rPr lang="en-US" sz="3301" dirty="0" err="1">
                <a:solidFill>
                  <a:srgbClr val="FFFFFF"/>
                </a:solidFill>
                <a:latin typeface="League Spartan"/>
              </a:rPr>
              <a:t>CatBoost</a:t>
            </a:r>
            <a:endParaRPr lang="en-US" sz="3301" dirty="0">
              <a:solidFill>
                <a:srgbClr val="FFFFFF"/>
              </a:solidFill>
              <a:latin typeface="League Spartan"/>
            </a:endParaRPr>
          </a:p>
        </p:txBody>
      </p:sp>
      <p:sp>
        <p:nvSpPr>
          <p:cNvPr id="10" name="Rectangle: Rounded Corners 9">
            <a:extLst>
              <a:ext uri="{FF2B5EF4-FFF2-40B4-BE49-F238E27FC236}">
                <a16:creationId xmlns:a16="http://schemas.microsoft.com/office/drawing/2014/main" id="{44386240-0FA2-05BB-22BC-4A35AAC575C4}"/>
              </a:ext>
            </a:extLst>
          </p:cNvPr>
          <p:cNvSpPr/>
          <p:nvPr/>
        </p:nvSpPr>
        <p:spPr>
          <a:xfrm>
            <a:off x="283912" y="-647700"/>
            <a:ext cx="2929965" cy="4475175"/>
          </a:xfrm>
          <a:prstGeom prst="roundRect">
            <a:avLst/>
          </a:prstGeom>
          <a:blipFill dpi="0" rotWithShape="1">
            <a:blip r:embed="rId2">
              <a:alphaModFix amt="84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8745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75847"/>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79DEE3"/>
            </a:solidFill>
          </p:spPr>
          <p:txBody>
            <a:bodyPr/>
            <a:lstStyle/>
            <a:p>
              <a:endParaRPr lang="en-IN"/>
            </a:p>
          </p:txBody>
        </p:sp>
      </p:grpSp>
      <p:grpSp>
        <p:nvGrpSpPr>
          <p:cNvPr id="4" name="Group 4"/>
          <p:cNvGrpSpPr>
            <a:grpSpLocks noChangeAspect="1"/>
          </p:cNvGrpSpPr>
          <p:nvPr/>
        </p:nvGrpSpPr>
        <p:grpSpPr>
          <a:xfrm>
            <a:off x="6844942" y="4830344"/>
            <a:ext cx="388557" cy="388557"/>
            <a:chOff x="0" y="0"/>
            <a:chExt cx="6350000" cy="6350000"/>
          </a:xfrm>
        </p:grpSpPr>
        <p:sp>
          <p:nvSpPr>
            <p:cNvPr id="5" name="Freeform 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79DEE3"/>
            </a:solidFill>
          </p:spPr>
          <p:txBody>
            <a:bodyPr/>
            <a:lstStyle/>
            <a:p>
              <a:endParaRPr lang="en-IN"/>
            </a:p>
          </p:txBody>
        </p:sp>
      </p:grpSp>
      <p:sp>
        <p:nvSpPr>
          <p:cNvPr id="7" name="TextBox 7"/>
          <p:cNvSpPr txBox="1"/>
          <p:nvPr/>
        </p:nvSpPr>
        <p:spPr>
          <a:xfrm>
            <a:off x="389610" y="5146671"/>
            <a:ext cx="4273386" cy="129040"/>
          </a:xfrm>
          <a:prstGeom prst="rect">
            <a:avLst/>
          </a:prstGeom>
        </p:spPr>
        <p:txBody>
          <a:bodyPr lIns="0" tIns="0" rIns="0" bIns="0" rtlCol="0" anchor="t">
            <a:spAutoFit/>
          </a:bodyPr>
          <a:lstStyle/>
          <a:p>
            <a:pPr>
              <a:lnSpc>
                <a:spcPts val="998"/>
              </a:lnSpc>
            </a:pPr>
            <a:r>
              <a:rPr lang="en-US" sz="786" spc="125">
                <a:solidFill>
                  <a:srgbClr val="FFFFFF"/>
                </a:solidFill>
                <a:latin typeface="Lato"/>
              </a:rPr>
              <a:t>UNIVERSITY OF WINDSOR / DEPARTMENT OF COMPUTER SCIENCE</a:t>
            </a:r>
          </a:p>
        </p:txBody>
      </p:sp>
      <p:sp>
        <p:nvSpPr>
          <p:cNvPr id="8" name="TextBox 8"/>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222222"/>
                </a:solidFill>
                <a:latin typeface="Lato Bold"/>
              </a:rPr>
              <a:t>14</a:t>
            </a:r>
          </a:p>
        </p:txBody>
      </p:sp>
      <p:sp>
        <p:nvSpPr>
          <p:cNvPr id="9" name="TextBox 9"/>
          <p:cNvSpPr txBox="1"/>
          <p:nvPr/>
        </p:nvSpPr>
        <p:spPr>
          <a:xfrm>
            <a:off x="1745856" y="4066672"/>
            <a:ext cx="4128283" cy="775020"/>
          </a:xfrm>
          <a:prstGeom prst="rect">
            <a:avLst/>
          </a:prstGeom>
        </p:spPr>
        <p:txBody>
          <a:bodyPr wrap="square" lIns="0" tIns="0" rIns="0" bIns="0" rtlCol="0" anchor="t">
            <a:spAutoFit/>
          </a:bodyPr>
          <a:lstStyle/>
          <a:p>
            <a:pPr algn="ctr">
              <a:lnSpc>
                <a:spcPts val="2079"/>
              </a:lnSpc>
            </a:pPr>
            <a:r>
              <a:rPr lang="en-US" sz="1260" spc="126" dirty="0">
                <a:solidFill>
                  <a:srgbClr val="FFFFFF"/>
                </a:solidFill>
                <a:latin typeface="Lato"/>
              </a:rPr>
              <a:t>The accuracy ranges from a lowest of 68.83% (</a:t>
            </a:r>
            <a:r>
              <a:rPr lang="en-US" sz="1260" spc="126" dirty="0" err="1">
                <a:solidFill>
                  <a:srgbClr val="FFFFFF"/>
                </a:solidFill>
                <a:latin typeface="Lato"/>
              </a:rPr>
              <a:t>XGBoost</a:t>
            </a:r>
            <a:r>
              <a:rPr lang="en-US" sz="1260" spc="126" dirty="0">
                <a:solidFill>
                  <a:srgbClr val="FFFFFF"/>
                </a:solidFill>
                <a:latin typeface="Lato"/>
              </a:rPr>
              <a:t>) to a highest of 76.62% (Naive Bayes) among the models tested.</a:t>
            </a:r>
          </a:p>
        </p:txBody>
      </p:sp>
      <p:sp>
        <p:nvSpPr>
          <p:cNvPr id="10" name="TextBox 10"/>
          <p:cNvSpPr txBox="1"/>
          <p:nvPr/>
        </p:nvSpPr>
        <p:spPr>
          <a:xfrm>
            <a:off x="1056678" y="142023"/>
            <a:ext cx="5506641" cy="441566"/>
          </a:xfrm>
          <a:prstGeom prst="rect">
            <a:avLst/>
          </a:prstGeom>
        </p:spPr>
        <p:txBody>
          <a:bodyPr lIns="0" tIns="0" rIns="0" bIns="0" rtlCol="0" anchor="t">
            <a:spAutoFit/>
          </a:bodyPr>
          <a:lstStyle/>
          <a:p>
            <a:pPr algn="ctr">
              <a:lnSpc>
                <a:spcPts val="3594"/>
              </a:lnSpc>
            </a:pPr>
            <a:r>
              <a:rPr lang="en-US" sz="2830" dirty="0">
                <a:solidFill>
                  <a:srgbClr val="FFFFFF"/>
                </a:solidFill>
                <a:latin typeface="League Spartan"/>
              </a:rPr>
              <a:t>Accuracy</a:t>
            </a:r>
          </a:p>
        </p:txBody>
      </p:sp>
      <p:pic>
        <p:nvPicPr>
          <p:cNvPr id="11" name="Picture 10" descr="A graph with blue and white stripes&#10;&#10;Description automatically generated">
            <a:extLst>
              <a:ext uri="{FF2B5EF4-FFF2-40B4-BE49-F238E27FC236}">
                <a16:creationId xmlns:a16="http://schemas.microsoft.com/office/drawing/2014/main" id="{61F5DECC-599D-1740-E3A8-AE8F71876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33" y="710630"/>
            <a:ext cx="6221730" cy="3253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75847"/>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79DEE3"/>
            </a:solidFill>
          </p:spPr>
          <p:txBody>
            <a:bodyPr/>
            <a:lstStyle/>
            <a:p>
              <a:endParaRPr lang="en-IN"/>
            </a:p>
          </p:txBody>
        </p:sp>
      </p:grpSp>
      <p:grpSp>
        <p:nvGrpSpPr>
          <p:cNvPr id="4" name="Group 4"/>
          <p:cNvGrpSpPr>
            <a:grpSpLocks noChangeAspect="1"/>
          </p:cNvGrpSpPr>
          <p:nvPr/>
        </p:nvGrpSpPr>
        <p:grpSpPr>
          <a:xfrm>
            <a:off x="6844942" y="4830344"/>
            <a:ext cx="388557" cy="388557"/>
            <a:chOff x="0" y="0"/>
            <a:chExt cx="6350000" cy="6350000"/>
          </a:xfrm>
        </p:grpSpPr>
        <p:sp>
          <p:nvSpPr>
            <p:cNvPr id="5" name="Freeform 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79DEE3"/>
            </a:solidFill>
          </p:spPr>
          <p:txBody>
            <a:bodyPr/>
            <a:lstStyle/>
            <a:p>
              <a:endParaRPr lang="en-IN"/>
            </a:p>
          </p:txBody>
        </p:sp>
      </p:grpSp>
      <p:sp>
        <p:nvSpPr>
          <p:cNvPr id="7" name="TextBox 7"/>
          <p:cNvSpPr txBox="1"/>
          <p:nvPr/>
        </p:nvSpPr>
        <p:spPr>
          <a:xfrm>
            <a:off x="389610" y="5146671"/>
            <a:ext cx="4340151" cy="129040"/>
          </a:xfrm>
          <a:prstGeom prst="rect">
            <a:avLst/>
          </a:prstGeom>
        </p:spPr>
        <p:txBody>
          <a:bodyPr lIns="0" tIns="0" rIns="0" bIns="0" rtlCol="0" anchor="t">
            <a:spAutoFit/>
          </a:bodyPr>
          <a:lstStyle/>
          <a:p>
            <a:pPr>
              <a:lnSpc>
                <a:spcPts val="998"/>
              </a:lnSpc>
            </a:pPr>
            <a:r>
              <a:rPr lang="en-US" sz="786" spc="125">
                <a:solidFill>
                  <a:srgbClr val="FFFFFF"/>
                </a:solidFill>
                <a:latin typeface="Lato"/>
              </a:rPr>
              <a:t>UNIVERSITY OF WINDSOR / DEPARTMENT OF COMPUTER SCIENCE</a:t>
            </a:r>
          </a:p>
        </p:txBody>
      </p:sp>
      <p:sp>
        <p:nvSpPr>
          <p:cNvPr id="8" name="TextBox 8"/>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222222"/>
                </a:solidFill>
                <a:latin typeface="Lato Bold"/>
              </a:rPr>
              <a:t>15</a:t>
            </a:r>
          </a:p>
        </p:txBody>
      </p:sp>
      <p:sp>
        <p:nvSpPr>
          <p:cNvPr id="10" name="TextBox 10"/>
          <p:cNvSpPr txBox="1"/>
          <p:nvPr/>
        </p:nvSpPr>
        <p:spPr>
          <a:xfrm>
            <a:off x="1056679" y="134951"/>
            <a:ext cx="5506641" cy="461665"/>
          </a:xfrm>
          <a:prstGeom prst="rect">
            <a:avLst/>
          </a:prstGeom>
        </p:spPr>
        <p:txBody>
          <a:bodyPr lIns="0" tIns="0" rIns="0" bIns="0" rtlCol="0" anchor="t">
            <a:spAutoFit/>
          </a:bodyPr>
          <a:lstStyle/>
          <a:p>
            <a:pPr algn="ctr">
              <a:lnSpc>
                <a:spcPts val="3594"/>
              </a:lnSpc>
            </a:pPr>
            <a:r>
              <a:rPr lang="en-US" sz="2830" dirty="0">
                <a:solidFill>
                  <a:srgbClr val="FFFFFF"/>
                </a:solidFill>
                <a:latin typeface="League Spartan"/>
              </a:rPr>
              <a:t>Parameters</a:t>
            </a:r>
          </a:p>
        </p:txBody>
      </p:sp>
      <p:pic>
        <p:nvPicPr>
          <p:cNvPr id="11" name="Picture 10" descr="A graph with colored lines and points&#10;&#10;Description automatically generated">
            <a:extLst>
              <a:ext uri="{FF2B5EF4-FFF2-40B4-BE49-F238E27FC236}">
                <a16:creationId xmlns:a16="http://schemas.microsoft.com/office/drawing/2014/main" id="{13E30A18-57EA-345E-C99C-4F0801DC0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93155"/>
            <a:ext cx="3968947" cy="3231090"/>
          </a:xfrm>
          <a:prstGeom prst="rect">
            <a:avLst/>
          </a:prstGeom>
        </p:spPr>
      </p:pic>
      <p:sp>
        <p:nvSpPr>
          <p:cNvPr id="12" name="Rectangle 11">
            <a:extLst>
              <a:ext uri="{FF2B5EF4-FFF2-40B4-BE49-F238E27FC236}">
                <a16:creationId xmlns:a16="http://schemas.microsoft.com/office/drawing/2014/main" id="{7CD634B4-22E6-05F3-DB6C-01F3F2F0F3D2}"/>
              </a:ext>
            </a:extLst>
          </p:cNvPr>
          <p:cNvSpPr/>
          <p:nvPr/>
        </p:nvSpPr>
        <p:spPr>
          <a:xfrm>
            <a:off x="4197547" y="1177257"/>
            <a:ext cx="3352800" cy="3046988"/>
          </a:xfrm>
          <a:prstGeom prst="rect">
            <a:avLst/>
          </a:prstGeom>
          <a:noFill/>
        </p:spPr>
        <p:txBody>
          <a:bodyPr wrap="square" lIns="91440" tIns="45720" rIns="91440" bIns="45720">
            <a:spAutoFit/>
          </a:bodyPr>
          <a:lstStyle/>
          <a:p>
            <a:pPr marL="171450" indent="-171450">
              <a:buFont typeface="Arial" panose="020B0604020202020204" pitchFamily="34" charset="0"/>
              <a:buChar char="•"/>
            </a:pPr>
            <a:r>
              <a:rPr lang="en-US" sz="1200" b="0" cap="none" spc="0" dirty="0">
                <a:ln w="0"/>
                <a:solidFill>
                  <a:schemeClr val="bg1"/>
                </a:solidFill>
                <a:effectLst>
                  <a:outerShdw blurRad="38100" dist="19050" dir="2700000" algn="tl" rotWithShape="0">
                    <a:schemeClr val="dk1">
                      <a:alpha val="40000"/>
                    </a:schemeClr>
                  </a:outerShdw>
                </a:effectLst>
              </a:rPr>
              <a:t>True Positive Rate (Recall): Simple CART achieved the highest recall rate of 72.73%, while K-Nearest Neighbors had the lowest at 50.91%.</a:t>
            </a:r>
          </a:p>
          <a:p>
            <a:pPr marL="171450" indent="-171450">
              <a:buFont typeface="Arial" panose="020B0604020202020204" pitchFamily="34" charset="0"/>
              <a:buChar char="•"/>
            </a:pPr>
            <a:endParaRPr lang="en-US" sz="1200" b="0" cap="none" spc="0" dirty="0">
              <a:ln w="0"/>
              <a:solidFill>
                <a:schemeClr val="bg1"/>
              </a:solidFill>
              <a:effectLst>
                <a:outerShdw blurRad="38100" dist="19050" dir="2700000" algn="tl" rotWithShape="0">
                  <a:schemeClr val="dk1">
                    <a:alpha val="40000"/>
                  </a:schemeClr>
                </a:outerShdw>
              </a:effectLst>
            </a:endParaRPr>
          </a:p>
          <a:p>
            <a:pPr marL="171450" indent="-171450">
              <a:buFont typeface="Arial" panose="020B0604020202020204" pitchFamily="34" charset="0"/>
              <a:buChar char="•"/>
            </a:pPr>
            <a:r>
              <a:rPr lang="en-US" sz="1200" b="0" cap="none" spc="0" dirty="0">
                <a:ln w="0"/>
                <a:solidFill>
                  <a:schemeClr val="bg1"/>
                </a:solidFill>
                <a:effectLst>
                  <a:outerShdw blurRad="38100" dist="19050" dir="2700000" algn="tl" rotWithShape="0">
                    <a:schemeClr val="dk1">
                      <a:alpha val="40000"/>
                    </a:schemeClr>
                  </a:outerShdw>
                </a:effectLst>
              </a:rPr>
              <a:t>False Positive Rate: Support Vector Machine showcased the lowest false positive rate at 18.18%, while </a:t>
            </a:r>
            <a:r>
              <a:rPr lang="en-US" sz="1200" b="0" cap="none" spc="0" dirty="0" err="1">
                <a:ln w="0"/>
                <a:solidFill>
                  <a:schemeClr val="bg1"/>
                </a:solidFill>
                <a:effectLst>
                  <a:outerShdw blurRad="38100" dist="19050" dir="2700000" algn="tl" rotWithShape="0">
                    <a:schemeClr val="dk1">
                      <a:alpha val="40000"/>
                    </a:schemeClr>
                  </a:outerShdw>
                </a:effectLst>
              </a:rPr>
              <a:t>XGBoost</a:t>
            </a:r>
            <a:r>
              <a:rPr lang="en-US" sz="1200" b="0" cap="none" spc="0" dirty="0">
                <a:ln w="0"/>
                <a:solidFill>
                  <a:schemeClr val="bg1"/>
                </a:solidFill>
                <a:effectLst>
                  <a:outerShdw blurRad="38100" dist="19050" dir="2700000" algn="tl" rotWithShape="0">
                    <a:schemeClr val="dk1">
                      <a:alpha val="40000"/>
                    </a:schemeClr>
                  </a:outerShdw>
                </a:effectLst>
              </a:rPr>
              <a:t> had the highest at 29.29%.</a:t>
            </a:r>
          </a:p>
          <a:p>
            <a:pPr marL="171450" indent="-171450">
              <a:buFont typeface="Arial" panose="020B0604020202020204" pitchFamily="34" charset="0"/>
              <a:buChar char="•"/>
            </a:pPr>
            <a:endParaRPr lang="en-US" sz="1200" b="0" cap="none" spc="0" dirty="0">
              <a:ln w="0"/>
              <a:solidFill>
                <a:schemeClr val="bg1"/>
              </a:solidFill>
              <a:effectLst>
                <a:outerShdw blurRad="38100" dist="19050" dir="2700000" algn="tl" rotWithShape="0">
                  <a:schemeClr val="dk1">
                    <a:alpha val="40000"/>
                  </a:schemeClr>
                </a:outerShdw>
              </a:effectLst>
            </a:endParaRPr>
          </a:p>
          <a:p>
            <a:pPr marL="171450" indent="-171450">
              <a:buFont typeface="Arial" panose="020B0604020202020204" pitchFamily="34" charset="0"/>
              <a:buChar char="•"/>
            </a:pPr>
            <a:r>
              <a:rPr lang="en-US" sz="1200" b="0" cap="none" spc="0" dirty="0">
                <a:ln w="0"/>
                <a:solidFill>
                  <a:schemeClr val="bg1"/>
                </a:solidFill>
                <a:effectLst>
                  <a:outerShdw blurRad="38100" dist="19050" dir="2700000" algn="tl" rotWithShape="0">
                    <a:schemeClr val="dk1">
                      <a:alpha val="40000"/>
                    </a:schemeClr>
                  </a:outerShdw>
                </a:effectLst>
              </a:rPr>
              <a:t>Precision: </a:t>
            </a:r>
            <a:r>
              <a:rPr lang="en-US" sz="1200" dirty="0">
                <a:ln w="0"/>
                <a:solidFill>
                  <a:schemeClr val="bg1"/>
                </a:solidFill>
                <a:effectLst>
                  <a:outerShdw blurRad="38100" dist="19050" dir="2700000" algn="tl" rotWithShape="0">
                    <a:schemeClr val="dk1">
                      <a:alpha val="40000"/>
                    </a:schemeClr>
                  </a:outerShdw>
                </a:effectLst>
              </a:rPr>
              <a:t>Support Vector Machine demonstrated </a:t>
            </a:r>
            <a:r>
              <a:rPr lang="en-US" sz="1200" b="0" cap="none" spc="0" dirty="0">
                <a:ln w="0"/>
                <a:solidFill>
                  <a:schemeClr val="bg1"/>
                </a:solidFill>
                <a:effectLst>
                  <a:outerShdw blurRad="38100" dist="19050" dir="2700000" algn="tl" rotWithShape="0">
                    <a:schemeClr val="dk1">
                      <a:alpha val="40000"/>
                    </a:schemeClr>
                  </a:outerShdw>
                </a:effectLst>
              </a:rPr>
              <a:t>the highest precision at 66.67%, while </a:t>
            </a:r>
            <a:r>
              <a:rPr lang="en-US" sz="1200" dirty="0" err="1">
                <a:ln w="0"/>
                <a:solidFill>
                  <a:schemeClr val="bg1"/>
                </a:solidFill>
                <a:effectLst>
                  <a:outerShdw blurRad="38100" dist="19050" dir="2700000" algn="tl" rotWithShape="0">
                    <a:schemeClr val="dk1">
                      <a:alpha val="40000"/>
                    </a:schemeClr>
                  </a:outerShdw>
                </a:effectLst>
              </a:rPr>
              <a:t>XGBoost</a:t>
            </a:r>
            <a:r>
              <a:rPr lang="en-US" sz="1200" dirty="0">
                <a:ln w="0"/>
                <a:solidFill>
                  <a:schemeClr val="bg1"/>
                </a:solidFill>
                <a:effectLst>
                  <a:outerShdw blurRad="38100" dist="19050" dir="2700000" algn="tl" rotWithShape="0">
                    <a:schemeClr val="dk1">
                      <a:alpha val="40000"/>
                    </a:schemeClr>
                  </a:outerShdw>
                </a:effectLst>
              </a:rPr>
              <a:t> had </a:t>
            </a:r>
            <a:r>
              <a:rPr lang="en-US" sz="1200" b="0" cap="none" spc="0" dirty="0">
                <a:ln w="0"/>
                <a:solidFill>
                  <a:schemeClr val="bg1"/>
                </a:solidFill>
                <a:effectLst>
                  <a:outerShdw blurRad="38100" dist="19050" dir="2700000" algn="tl" rotWithShape="0">
                    <a:schemeClr val="dk1">
                      <a:alpha val="40000"/>
                    </a:schemeClr>
                  </a:outerShdw>
                </a:effectLst>
              </a:rPr>
              <a:t>the lowest at 55.38%.</a:t>
            </a:r>
          </a:p>
          <a:p>
            <a:pPr marL="171450" indent="-171450">
              <a:buFont typeface="Arial" panose="020B0604020202020204" pitchFamily="34" charset="0"/>
              <a:buChar char="•"/>
            </a:pPr>
            <a:endParaRPr lang="en-US" sz="1200" b="0" cap="none" spc="0" dirty="0">
              <a:ln w="0"/>
              <a:solidFill>
                <a:schemeClr val="bg1"/>
              </a:solidFill>
              <a:effectLst>
                <a:outerShdw blurRad="38100" dist="19050" dir="2700000" algn="tl" rotWithShape="0">
                  <a:schemeClr val="dk1">
                    <a:alpha val="40000"/>
                  </a:schemeClr>
                </a:outerShdw>
              </a:effectLst>
            </a:endParaRPr>
          </a:p>
          <a:p>
            <a:pPr marL="171450" indent="-171450">
              <a:buFont typeface="Arial" panose="020B0604020202020204" pitchFamily="34" charset="0"/>
              <a:buChar char="•"/>
            </a:pPr>
            <a:r>
              <a:rPr lang="en-US" sz="1200" b="0" cap="none" spc="0" dirty="0">
                <a:ln w="0"/>
                <a:solidFill>
                  <a:schemeClr val="bg1"/>
                </a:solidFill>
                <a:effectLst>
                  <a:outerShdw blurRad="38100" dist="19050" dir="2700000" algn="tl" rotWithShape="0">
                    <a:schemeClr val="dk1">
                      <a:alpha val="40000"/>
                    </a:schemeClr>
                  </a:outerShdw>
                </a:effectLst>
              </a:rPr>
              <a:t>F-Measure: Naive Bayes attained the highest F-measure at 68.42%, and </a:t>
            </a:r>
            <a:r>
              <a:rPr lang="en-US" sz="1200" dirty="0">
                <a:ln w="0"/>
                <a:solidFill>
                  <a:schemeClr val="bg1"/>
                </a:solidFill>
                <a:effectLst>
                  <a:outerShdw blurRad="38100" dist="19050" dir="2700000" algn="tl" rotWithShape="0">
                    <a:schemeClr val="dk1">
                      <a:alpha val="40000"/>
                    </a:schemeClr>
                  </a:outerShdw>
                </a:effectLst>
              </a:rPr>
              <a:t>K-Nearest Neighbors </a:t>
            </a:r>
            <a:r>
              <a:rPr lang="en-US" sz="1200" b="0" cap="none" spc="0" dirty="0">
                <a:ln w="0"/>
                <a:solidFill>
                  <a:schemeClr val="bg1"/>
                </a:solidFill>
                <a:effectLst>
                  <a:outerShdw blurRad="38100" dist="19050" dir="2700000" algn="tl" rotWithShape="0">
                    <a:schemeClr val="dk1">
                      <a:alpha val="40000"/>
                    </a:schemeClr>
                  </a:outerShdw>
                </a:effectLst>
              </a:rPr>
              <a:t>achieved the lowest at 55.45%.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sp>
        <p:nvSpPr>
          <p:cNvPr id="2" name="TextBox 2"/>
          <p:cNvSpPr txBox="1"/>
          <p:nvPr/>
        </p:nvSpPr>
        <p:spPr>
          <a:xfrm>
            <a:off x="1983557" y="552450"/>
            <a:ext cx="3497461" cy="513572"/>
          </a:xfrm>
          <a:prstGeom prst="rect">
            <a:avLst/>
          </a:prstGeom>
        </p:spPr>
        <p:txBody>
          <a:bodyPr lIns="0" tIns="0" rIns="0" bIns="0" rtlCol="0" anchor="t">
            <a:spAutoFit/>
          </a:bodyPr>
          <a:lstStyle/>
          <a:p>
            <a:pPr algn="just">
              <a:lnSpc>
                <a:spcPts val="4193"/>
              </a:lnSpc>
            </a:pPr>
            <a:r>
              <a:rPr lang="en-US" sz="3301">
                <a:solidFill>
                  <a:srgbClr val="E75847"/>
                </a:solidFill>
                <a:latin typeface="League Spartan"/>
              </a:rPr>
              <a:t>Introduction</a:t>
            </a:r>
          </a:p>
        </p:txBody>
      </p:sp>
      <p:grpSp>
        <p:nvGrpSpPr>
          <p:cNvPr id="3" name="Group 3"/>
          <p:cNvGrpSpPr/>
          <p:nvPr/>
        </p:nvGrpSpPr>
        <p:grpSpPr>
          <a:xfrm>
            <a:off x="389673" y="5001757"/>
            <a:ext cx="6843516" cy="42612"/>
            <a:chOff x="0" y="0"/>
            <a:chExt cx="101981000" cy="635000"/>
          </a:xfrm>
        </p:grpSpPr>
        <p:sp>
          <p:nvSpPr>
            <p:cNvPr id="4" name="Freeform 4"/>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5" name="TextBox 5"/>
          <p:cNvSpPr txBox="1"/>
          <p:nvPr/>
        </p:nvSpPr>
        <p:spPr>
          <a:xfrm>
            <a:off x="389610" y="5146671"/>
            <a:ext cx="4260033"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6" name="Group 6"/>
          <p:cNvGrpSpPr>
            <a:grpSpLocks noChangeAspect="1"/>
          </p:cNvGrpSpPr>
          <p:nvPr/>
        </p:nvGrpSpPr>
        <p:grpSpPr>
          <a:xfrm>
            <a:off x="6844942" y="4830344"/>
            <a:ext cx="388557" cy="388557"/>
            <a:chOff x="0" y="0"/>
            <a:chExt cx="6350000" cy="6350000"/>
          </a:xfrm>
        </p:grpSpPr>
        <p:sp>
          <p:nvSpPr>
            <p:cNvPr id="7" name="Freeform 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8" name="TextBox 8"/>
          <p:cNvSpPr txBox="1"/>
          <p:nvPr/>
        </p:nvSpPr>
        <p:spPr>
          <a:xfrm>
            <a:off x="6912749" y="4957074"/>
            <a:ext cx="253008" cy="130944"/>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01</a:t>
            </a:r>
          </a:p>
        </p:txBody>
      </p:sp>
      <p:sp>
        <p:nvSpPr>
          <p:cNvPr id="9" name="TextBox 9"/>
          <p:cNvSpPr txBox="1"/>
          <p:nvPr/>
        </p:nvSpPr>
        <p:spPr>
          <a:xfrm>
            <a:off x="1699069" y="1298049"/>
            <a:ext cx="3339846" cy="3350284"/>
          </a:xfrm>
          <a:prstGeom prst="rect">
            <a:avLst/>
          </a:prstGeom>
        </p:spPr>
        <p:txBody>
          <a:bodyPr lIns="0" tIns="0" rIns="0" bIns="0" rtlCol="0" anchor="t">
            <a:spAutoFit/>
          </a:bodyPr>
          <a:lstStyle/>
          <a:p>
            <a:pPr marL="271244" lvl="1" indent="-135622" algn="just">
              <a:lnSpc>
                <a:spcPts val="1834"/>
              </a:lnSpc>
              <a:buFont typeface="Arial"/>
              <a:buChar char="•"/>
            </a:pPr>
            <a:r>
              <a:rPr lang="en-US" sz="1256" spc="62" dirty="0">
                <a:solidFill>
                  <a:srgbClr val="000000"/>
                </a:solidFill>
                <a:latin typeface="League Spartan"/>
              </a:rPr>
              <a:t>Machine Learning for disease diagnosis and decision making</a:t>
            </a:r>
          </a:p>
          <a:p>
            <a:pPr algn="just">
              <a:lnSpc>
                <a:spcPts val="1834"/>
              </a:lnSpc>
            </a:pPr>
            <a:endParaRPr lang="en-US" sz="1256" spc="62" dirty="0">
              <a:solidFill>
                <a:srgbClr val="000000"/>
              </a:solidFill>
              <a:latin typeface="League Spartan"/>
            </a:endParaRPr>
          </a:p>
          <a:p>
            <a:pPr marL="271244" lvl="1" indent="-135622" algn="just">
              <a:lnSpc>
                <a:spcPts val="1834"/>
              </a:lnSpc>
              <a:buFont typeface="Arial"/>
              <a:buChar char="•"/>
            </a:pPr>
            <a:r>
              <a:rPr lang="en-US" sz="1256" spc="62" dirty="0">
                <a:solidFill>
                  <a:srgbClr val="000000"/>
                </a:solidFill>
                <a:latin typeface="League Spartan"/>
              </a:rPr>
              <a:t>Diabetes prediction model with seven algorithms</a:t>
            </a:r>
          </a:p>
          <a:p>
            <a:pPr algn="just">
              <a:lnSpc>
                <a:spcPts val="1834"/>
              </a:lnSpc>
            </a:pPr>
            <a:endParaRPr lang="en-US" sz="1256" spc="62" dirty="0">
              <a:solidFill>
                <a:srgbClr val="000000"/>
              </a:solidFill>
              <a:latin typeface="League Spartan"/>
            </a:endParaRPr>
          </a:p>
          <a:p>
            <a:pPr marL="271244" lvl="1" indent="-135622" algn="just">
              <a:lnSpc>
                <a:spcPts val="1834"/>
              </a:lnSpc>
              <a:buFont typeface="Arial"/>
              <a:buChar char="•"/>
            </a:pPr>
            <a:r>
              <a:rPr lang="en-US" sz="1256" spc="62" dirty="0">
                <a:solidFill>
                  <a:srgbClr val="000000"/>
                </a:solidFill>
                <a:latin typeface="League Spartan"/>
              </a:rPr>
              <a:t>SVM and CART best predictor with the highest accuracy</a:t>
            </a:r>
          </a:p>
          <a:p>
            <a:pPr algn="just">
              <a:lnSpc>
                <a:spcPts val="1834"/>
              </a:lnSpc>
            </a:pPr>
            <a:endParaRPr lang="en-US" sz="1256" spc="62" dirty="0">
              <a:solidFill>
                <a:srgbClr val="000000"/>
              </a:solidFill>
              <a:latin typeface="League Spartan"/>
            </a:endParaRPr>
          </a:p>
          <a:p>
            <a:pPr marL="271244" lvl="1" indent="-135622" algn="just">
              <a:lnSpc>
                <a:spcPts val="1834"/>
              </a:lnSpc>
              <a:buFont typeface="Arial"/>
              <a:buChar char="•"/>
            </a:pPr>
            <a:r>
              <a:rPr lang="en-US" sz="1256" spc="62" dirty="0">
                <a:solidFill>
                  <a:srgbClr val="000000"/>
                </a:solidFill>
                <a:latin typeface="League Spartan"/>
              </a:rPr>
              <a:t>Big Data Analytics for healthcare data</a:t>
            </a:r>
          </a:p>
          <a:p>
            <a:pPr algn="just">
              <a:lnSpc>
                <a:spcPts val="1834"/>
              </a:lnSpc>
            </a:pPr>
            <a:endParaRPr lang="en-US" sz="1256" spc="62" dirty="0">
              <a:solidFill>
                <a:srgbClr val="000000"/>
              </a:solidFill>
              <a:latin typeface="League Spartan"/>
            </a:endParaRPr>
          </a:p>
          <a:p>
            <a:pPr marL="271244" lvl="1" indent="-135622" algn="just">
              <a:lnSpc>
                <a:spcPts val="1834"/>
              </a:lnSpc>
              <a:buFont typeface="Arial"/>
              <a:buChar char="•"/>
            </a:pPr>
            <a:r>
              <a:rPr lang="en-US" sz="1256" spc="62" dirty="0">
                <a:solidFill>
                  <a:srgbClr val="000000"/>
                </a:solidFill>
                <a:latin typeface="League Spartan"/>
              </a:rPr>
              <a:t>Treatment trends analysis for healthcare quality</a:t>
            </a:r>
          </a:p>
          <a:p>
            <a:pPr algn="just">
              <a:lnSpc>
                <a:spcPts val="1315"/>
              </a:lnSpc>
            </a:pPr>
            <a:endParaRPr lang="en-US" sz="1256" spc="62" dirty="0">
              <a:solidFill>
                <a:srgbClr val="000000"/>
              </a:solidFill>
              <a:latin typeface="League Spartan"/>
            </a:endParaRPr>
          </a:p>
        </p:txBody>
      </p:sp>
      <p:sp>
        <p:nvSpPr>
          <p:cNvPr id="10" name="Freeform 10"/>
          <p:cNvSpPr/>
          <p:nvPr/>
        </p:nvSpPr>
        <p:spPr>
          <a:xfrm>
            <a:off x="-705561" y="272775"/>
            <a:ext cx="2190468" cy="1586494"/>
          </a:xfrm>
          <a:custGeom>
            <a:avLst/>
            <a:gdLst/>
            <a:ahLst/>
            <a:cxnLst/>
            <a:rect l="l" t="t" r="r" b="b"/>
            <a:pathLst>
              <a:path w="2190468" h="1586494">
                <a:moveTo>
                  <a:pt x="0" y="0"/>
                </a:moveTo>
                <a:lnTo>
                  <a:pt x="2190468" y="0"/>
                </a:lnTo>
                <a:lnTo>
                  <a:pt x="2190468" y="1586494"/>
                </a:lnTo>
                <a:lnTo>
                  <a:pt x="0" y="1586494"/>
                </a:lnTo>
                <a:lnTo>
                  <a:pt x="0" y="0"/>
                </a:lnTo>
                <a:close/>
              </a:path>
            </a:pathLst>
          </a:custGeom>
          <a:blipFill>
            <a:blip r:embed="rId2">
              <a:extLst>
                <a:ext uri="{96DAC541-7B7A-43D3-8B79-37D633B846F1}">
                  <asvg:svgBlip xmlns:asvg="http://schemas.microsoft.com/office/drawing/2016/SVG/main" r:embed="rId3"/>
                </a:ext>
              </a:extLst>
            </a:blip>
            <a:stretch>
              <a:fillRect t="-6" b="-6"/>
            </a:stretch>
          </a:blipFill>
        </p:spPr>
        <p:txBody>
          <a:bodyPr/>
          <a:lstStyle/>
          <a:p>
            <a:endParaRPr lang="en-IN"/>
          </a:p>
        </p:txBody>
      </p:sp>
      <p:sp>
        <p:nvSpPr>
          <p:cNvPr id="11" name="TextBox 11"/>
          <p:cNvSpPr txBox="1"/>
          <p:nvPr/>
        </p:nvSpPr>
        <p:spPr>
          <a:xfrm>
            <a:off x="5561136" y="1734915"/>
            <a:ext cx="1939541" cy="1470059"/>
          </a:xfrm>
          <a:prstGeom prst="rect">
            <a:avLst/>
          </a:prstGeom>
        </p:spPr>
        <p:txBody>
          <a:bodyPr lIns="0" tIns="0" rIns="0" bIns="0" rtlCol="0" anchor="t">
            <a:spAutoFit/>
          </a:bodyPr>
          <a:lstStyle/>
          <a:p>
            <a:pPr algn="r">
              <a:lnSpc>
                <a:spcPts val="1469"/>
              </a:lnSpc>
            </a:pPr>
            <a:r>
              <a:rPr lang="en-US" sz="1157">
                <a:solidFill>
                  <a:srgbClr val="E75847"/>
                </a:solidFill>
                <a:latin typeface="League Spartan"/>
              </a:rPr>
              <a:t>The Naive Bayes, </a:t>
            </a:r>
          </a:p>
          <a:p>
            <a:pPr algn="r">
              <a:lnSpc>
                <a:spcPts val="1469"/>
              </a:lnSpc>
            </a:pPr>
            <a:r>
              <a:rPr lang="en-US" sz="1157">
                <a:solidFill>
                  <a:srgbClr val="E75847"/>
                </a:solidFill>
                <a:latin typeface="League Spartan"/>
              </a:rPr>
              <a:t>Support Vector Machine, </a:t>
            </a:r>
          </a:p>
          <a:p>
            <a:pPr algn="r">
              <a:lnSpc>
                <a:spcPts val="1469"/>
              </a:lnSpc>
            </a:pPr>
            <a:r>
              <a:rPr lang="en-US" sz="1157">
                <a:solidFill>
                  <a:srgbClr val="E75847"/>
                </a:solidFill>
                <a:latin typeface="League Spartan"/>
              </a:rPr>
              <a:t>Random Forest, </a:t>
            </a:r>
          </a:p>
          <a:p>
            <a:pPr algn="r">
              <a:lnSpc>
                <a:spcPts val="1469"/>
              </a:lnSpc>
            </a:pPr>
            <a:r>
              <a:rPr lang="en-US" sz="1157">
                <a:solidFill>
                  <a:srgbClr val="E75847"/>
                </a:solidFill>
                <a:latin typeface="League Spartan"/>
              </a:rPr>
              <a:t>Simple CART </a:t>
            </a:r>
          </a:p>
          <a:p>
            <a:pPr algn="r">
              <a:lnSpc>
                <a:spcPts val="1469"/>
              </a:lnSpc>
            </a:pPr>
            <a:r>
              <a:rPr lang="en-US" sz="1157">
                <a:solidFill>
                  <a:srgbClr val="E75847"/>
                </a:solidFill>
                <a:latin typeface="League Spartan"/>
              </a:rPr>
              <a:t>Logistic regression</a:t>
            </a:r>
          </a:p>
          <a:p>
            <a:pPr algn="r">
              <a:lnSpc>
                <a:spcPts val="1469"/>
              </a:lnSpc>
            </a:pPr>
            <a:r>
              <a:rPr lang="en-US" sz="1157">
                <a:solidFill>
                  <a:srgbClr val="E75847"/>
                </a:solidFill>
                <a:latin typeface="League Spartan"/>
              </a:rPr>
              <a:t>CATboost</a:t>
            </a:r>
          </a:p>
          <a:p>
            <a:pPr algn="r">
              <a:lnSpc>
                <a:spcPts val="1469"/>
              </a:lnSpc>
            </a:pPr>
            <a:r>
              <a:rPr lang="en-US" sz="1157">
                <a:solidFill>
                  <a:srgbClr val="E75847"/>
                </a:solidFill>
                <a:latin typeface="League Spartan"/>
              </a:rPr>
              <a:t>XGboost</a:t>
            </a:r>
          </a:p>
          <a:p>
            <a:pPr algn="r">
              <a:lnSpc>
                <a:spcPts val="1469"/>
              </a:lnSpc>
            </a:pPr>
            <a:endParaRPr lang="en-US" sz="1157">
              <a:solidFill>
                <a:srgbClr val="E75847"/>
              </a:solidFill>
              <a:latin typeface="League Spartan"/>
            </a:endParaRPr>
          </a:p>
        </p:txBody>
      </p:sp>
      <p:sp>
        <p:nvSpPr>
          <p:cNvPr id="12" name="AutoShape 12"/>
          <p:cNvSpPr/>
          <p:nvPr/>
        </p:nvSpPr>
        <p:spPr>
          <a:xfrm>
            <a:off x="4811037" y="2269651"/>
            <a:ext cx="455756" cy="0"/>
          </a:xfrm>
          <a:prstGeom prst="line">
            <a:avLst/>
          </a:prstGeom>
          <a:ln w="38100" cap="flat">
            <a:solidFill>
              <a:srgbClr val="E75847"/>
            </a:solidFill>
            <a:prstDash val="solid"/>
            <a:headEnd type="none" w="sm" len="sm"/>
            <a:tailEnd type="arrow" w="med" len="sm"/>
          </a:ln>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90"/>
                                          </p:val>
                                        </p:tav>
                                        <p:tav tm="100000">
                                          <p:val>
                                            <p:fltVal val="0"/>
                                          </p:val>
                                        </p:tav>
                                      </p:tavLst>
                                    </p:anim>
                                    <p:animEffect transition="in" filter="fade">
                                      <p:cBhvr>
                                        <p:cTn id="2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grpSp>
        <p:nvGrpSpPr>
          <p:cNvPr id="4" name="Group 4"/>
          <p:cNvGrpSpPr>
            <a:grpSpLocks noChangeAspect="1"/>
          </p:cNvGrpSpPr>
          <p:nvPr/>
        </p:nvGrpSpPr>
        <p:grpSpPr>
          <a:xfrm>
            <a:off x="6844942" y="4830344"/>
            <a:ext cx="388557" cy="388557"/>
            <a:chOff x="0" y="0"/>
            <a:chExt cx="6350000" cy="6350000"/>
          </a:xfrm>
        </p:grpSpPr>
        <p:sp>
          <p:nvSpPr>
            <p:cNvPr id="5" name="Freeform 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grpSp>
        <p:nvGrpSpPr>
          <p:cNvPr id="6" name="Group 6"/>
          <p:cNvGrpSpPr/>
          <p:nvPr/>
        </p:nvGrpSpPr>
        <p:grpSpPr>
          <a:xfrm>
            <a:off x="-401889" y="-461367"/>
            <a:ext cx="8124035" cy="2537600"/>
            <a:chOff x="0" y="0"/>
            <a:chExt cx="10832047" cy="3383467"/>
          </a:xfrm>
        </p:grpSpPr>
        <p:pic>
          <p:nvPicPr>
            <p:cNvPr id="7" name="Picture 7"/>
            <p:cNvPicPr>
              <a:picLocks noChangeAspect="1"/>
            </p:cNvPicPr>
            <p:nvPr/>
          </p:nvPicPr>
          <p:blipFill>
            <a:blip r:embed="rId2"/>
            <a:srcRect t="26558" b="26558"/>
            <a:stretch>
              <a:fillRect/>
            </a:stretch>
          </p:blipFill>
          <p:spPr>
            <a:xfrm>
              <a:off x="0" y="0"/>
              <a:ext cx="10832047" cy="3383467"/>
            </a:xfrm>
            <a:prstGeom prst="rect">
              <a:avLst/>
            </a:prstGeom>
          </p:spPr>
        </p:pic>
      </p:grpSp>
      <p:sp>
        <p:nvSpPr>
          <p:cNvPr id="8" name="AutoShape 8"/>
          <p:cNvSpPr/>
          <p:nvPr/>
        </p:nvSpPr>
        <p:spPr>
          <a:xfrm>
            <a:off x="2410965" y="807433"/>
            <a:ext cx="4822534" cy="3612845"/>
          </a:xfrm>
          <a:prstGeom prst="rect">
            <a:avLst/>
          </a:prstGeom>
          <a:solidFill>
            <a:srgbClr val="E75847"/>
          </a:solidFill>
        </p:spPr>
        <p:txBody>
          <a:bodyPr/>
          <a:lstStyle/>
          <a:p>
            <a:endParaRPr lang="en-IN"/>
          </a:p>
        </p:txBody>
      </p:sp>
      <p:sp>
        <p:nvSpPr>
          <p:cNvPr id="9" name="TextBox 9"/>
          <p:cNvSpPr txBox="1"/>
          <p:nvPr/>
        </p:nvSpPr>
        <p:spPr>
          <a:xfrm>
            <a:off x="386953" y="5149912"/>
            <a:ext cx="4955977"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sp>
        <p:nvSpPr>
          <p:cNvPr id="10" name="TextBox 10"/>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17</a:t>
            </a:r>
          </a:p>
        </p:txBody>
      </p:sp>
      <p:sp>
        <p:nvSpPr>
          <p:cNvPr id="11" name="TextBox 11"/>
          <p:cNvSpPr txBox="1"/>
          <p:nvPr/>
        </p:nvSpPr>
        <p:spPr>
          <a:xfrm>
            <a:off x="2738593" y="1658683"/>
            <a:ext cx="4106349" cy="2565005"/>
          </a:xfrm>
          <a:prstGeom prst="rect">
            <a:avLst/>
          </a:prstGeom>
        </p:spPr>
        <p:txBody>
          <a:bodyPr lIns="0" tIns="0" rIns="0" bIns="0" rtlCol="0" anchor="t">
            <a:spAutoFit/>
          </a:bodyPr>
          <a:lstStyle/>
          <a:p>
            <a:pPr>
              <a:lnSpc>
                <a:spcPts val="2324"/>
              </a:lnSpc>
            </a:pPr>
            <a:r>
              <a:rPr lang="en-US" sz="1830" dirty="0">
                <a:solidFill>
                  <a:srgbClr val="FFFFFF"/>
                </a:solidFill>
                <a:latin typeface="League Spartan"/>
              </a:rPr>
              <a:t>Overall, our study provides valuable insights into the performance of different machine learning models for predicting diabetes using big data in healthcare. Further research could explore ways to improve the accuracy and efficiency of these models.</a:t>
            </a:r>
          </a:p>
        </p:txBody>
      </p:sp>
      <p:sp>
        <p:nvSpPr>
          <p:cNvPr id="12" name="TextBox 12"/>
          <p:cNvSpPr txBox="1"/>
          <p:nvPr/>
        </p:nvSpPr>
        <p:spPr>
          <a:xfrm>
            <a:off x="2738593" y="1116341"/>
            <a:ext cx="3988594" cy="345717"/>
          </a:xfrm>
          <a:prstGeom prst="rect">
            <a:avLst/>
          </a:prstGeom>
        </p:spPr>
        <p:txBody>
          <a:bodyPr lIns="0" tIns="0" rIns="0" bIns="0" rtlCol="0" anchor="t">
            <a:spAutoFit/>
          </a:bodyPr>
          <a:lstStyle/>
          <a:p>
            <a:pPr>
              <a:lnSpc>
                <a:spcPts val="2938"/>
              </a:lnSpc>
            </a:pPr>
            <a:r>
              <a:rPr lang="en-US" sz="1650" spc="165">
                <a:solidFill>
                  <a:srgbClr val="79DEE3"/>
                </a:solidFill>
                <a:latin typeface="Lato"/>
              </a:rPr>
              <a:t>CONCLUSIUON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75847"/>
        </a:solidFill>
        <a:effectLst/>
      </p:bgPr>
    </p:bg>
    <p:spTree>
      <p:nvGrpSpPr>
        <p:cNvPr id="1" name=""/>
        <p:cNvGrpSpPr/>
        <p:nvPr/>
      </p:nvGrpSpPr>
      <p:grpSpPr>
        <a:xfrm>
          <a:off x="0" y="0"/>
          <a:ext cx="0" cy="0"/>
          <a:chOff x="0" y="0"/>
          <a:chExt cx="0" cy="0"/>
        </a:xfrm>
      </p:grpSpPr>
      <p:sp>
        <p:nvSpPr>
          <p:cNvPr id="2" name="TextBox 2"/>
          <p:cNvSpPr txBox="1"/>
          <p:nvPr/>
        </p:nvSpPr>
        <p:spPr>
          <a:xfrm>
            <a:off x="1156466" y="1995208"/>
            <a:ext cx="5313164" cy="994569"/>
          </a:xfrm>
          <a:prstGeom prst="rect">
            <a:avLst/>
          </a:prstGeom>
        </p:spPr>
        <p:txBody>
          <a:bodyPr lIns="0" tIns="0" rIns="0" bIns="0" rtlCol="0" anchor="t">
            <a:spAutoFit/>
          </a:bodyPr>
          <a:lstStyle/>
          <a:p>
            <a:pPr algn="ctr">
              <a:lnSpc>
                <a:spcPts val="7987"/>
              </a:lnSpc>
            </a:pPr>
            <a:r>
              <a:rPr lang="en-US" sz="6289" dirty="0">
                <a:solidFill>
                  <a:srgbClr val="79DEE3"/>
                </a:solidFill>
                <a:latin typeface="League Spartan"/>
              </a:rPr>
              <a:t>thank you!</a:t>
            </a:r>
          </a:p>
        </p:txBody>
      </p:sp>
      <p:grpSp>
        <p:nvGrpSpPr>
          <p:cNvPr id="3" name="Group 3"/>
          <p:cNvGrpSpPr/>
          <p:nvPr/>
        </p:nvGrpSpPr>
        <p:grpSpPr>
          <a:xfrm>
            <a:off x="389673" y="5001757"/>
            <a:ext cx="6843516" cy="42612"/>
            <a:chOff x="0" y="0"/>
            <a:chExt cx="101981000" cy="635000"/>
          </a:xfrm>
        </p:grpSpPr>
        <p:sp>
          <p:nvSpPr>
            <p:cNvPr id="4" name="Freeform 4"/>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79DEE3"/>
            </a:solidFill>
          </p:spPr>
          <p:txBody>
            <a:bodyPr/>
            <a:lstStyle/>
            <a:p>
              <a:endParaRPr lang="en-IN"/>
            </a:p>
          </p:txBody>
        </p:sp>
      </p:grpSp>
      <p:sp>
        <p:nvSpPr>
          <p:cNvPr id="5" name="TextBox 5"/>
          <p:cNvSpPr txBox="1"/>
          <p:nvPr/>
        </p:nvSpPr>
        <p:spPr>
          <a:xfrm>
            <a:off x="389610" y="5146671"/>
            <a:ext cx="4353504" cy="129040"/>
          </a:xfrm>
          <a:prstGeom prst="rect">
            <a:avLst/>
          </a:prstGeom>
        </p:spPr>
        <p:txBody>
          <a:bodyPr lIns="0" tIns="0" rIns="0" bIns="0" rtlCol="0" anchor="t">
            <a:spAutoFit/>
          </a:bodyPr>
          <a:lstStyle/>
          <a:p>
            <a:pPr>
              <a:lnSpc>
                <a:spcPts val="998"/>
              </a:lnSpc>
            </a:pPr>
            <a:r>
              <a:rPr lang="en-US" sz="786" spc="125">
                <a:solidFill>
                  <a:srgbClr val="FFFFFF"/>
                </a:solidFill>
                <a:latin typeface="Lato"/>
              </a:rPr>
              <a:t>UNIVERSITY OF WINDSOR / DEPARTMENT OF COMPUTER SCIENCE</a:t>
            </a:r>
          </a:p>
        </p:txBody>
      </p:sp>
      <p:grpSp>
        <p:nvGrpSpPr>
          <p:cNvPr id="6" name="Group 6"/>
          <p:cNvGrpSpPr>
            <a:grpSpLocks noChangeAspect="1"/>
          </p:cNvGrpSpPr>
          <p:nvPr/>
        </p:nvGrpSpPr>
        <p:grpSpPr>
          <a:xfrm>
            <a:off x="6844942" y="4830344"/>
            <a:ext cx="388557" cy="388557"/>
            <a:chOff x="0" y="0"/>
            <a:chExt cx="6350000" cy="6350000"/>
          </a:xfrm>
        </p:grpSpPr>
        <p:sp>
          <p:nvSpPr>
            <p:cNvPr id="7" name="Freeform 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79DEE3"/>
            </a:solidFill>
          </p:spPr>
          <p:txBody>
            <a:bodyPr/>
            <a:lstStyle/>
            <a:p>
              <a:endParaRPr lang="en-IN"/>
            </a:p>
          </p:txBody>
        </p:sp>
      </p:grpSp>
      <p:sp>
        <p:nvSpPr>
          <p:cNvPr id="8" name="TextBox 8"/>
          <p:cNvSpPr txBox="1"/>
          <p:nvPr/>
        </p:nvSpPr>
        <p:spPr>
          <a:xfrm>
            <a:off x="6912749" y="4957074"/>
            <a:ext cx="253008" cy="130944"/>
          </a:xfrm>
          <a:prstGeom prst="rect">
            <a:avLst/>
          </a:prstGeom>
        </p:spPr>
        <p:txBody>
          <a:bodyPr lIns="0" tIns="0" rIns="0" bIns="0" rtlCol="0" anchor="t">
            <a:spAutoFit/>
          </a:bodyPr>
          <a:lstStyle/>
          <a:p>
            <a:pPr algn="ctr">
              <a:lnSpc>
                <a:spcPts val="998"/>
              </a:lnSpc>
            </a:pPr>
            <a:r>
              <a:rPr lang="en-US" sz="786" spc="55">
                <a:solidFill>
                  <a:srgbClr val="222222"/>
                </a:solidFill>
                <a:latin typeface="Lato Bold"/>
              </a:rPr>
              <a:t>V.01</a:t>
            </a:r>
          </a:p>
        </p:txBody>
      </p:sp>
      <p:sp>
        <p:nvSpPr>
          <p:cNvPr id="9" name="TextBox 9"/>
          <p:cNvSpPr txBox="1"/>
          <p:nvPr/>
        </p:nvSpPr>
        <p:spPr>
          <a:xfrm>
            <a:off x="1156340" y="3156157"/>
            <a:ext cx="5313164" cy="357535"/>
          </a:xfrm>
          <a:prstGeom prst="rect">
            <a:avLst/>
          </a:prstGeom>
        </p:spPr>
        <p:txBody>
          <a:bodyPr lIns="0" tIns="0" rIns="0" bIns="0" rtlCol="0" anchor="t">
            <a:spAutoFit/>
          </a:bodyPr>
          <a:lstStyle/>
          <a:p>
            <a:pPr algn="ctr">
              <a:lnSpc>
                <a:spcPts val="2795"/>
              </a:lnSpc>
            </a:pPr>
            <a:r>
              <a:rPr lang="en-US" sz="2201" spc="154">
                <a:solidFill>
                  <a:srgbClr val="FFFFFF"/>
                </a:solidFill>
                <a:latin typeface="League Spartan"/>
              </a:rPr>
              <a:t>FOR YOUR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5847"/>
        </a:solidFill>
        <a:effectLst/>
      </p:bgPr>
    </p:bg>
    <p:spTree>
      <p:nvGrpSpPr>
        <p:cNvPr id="1" name=""/>
        <p:cNvGrpSpPr/>
        <p:nvPr/>
      </p:nvGrpSpPr>
      <p:grpSpPr>
        <a:xfrm>
          <a:off x="0" y="0"/>
          <a:ext cx="0" cy="0"/>
          <a:chOff x="0" y="0"/>
          <a:chExt cx="0" cy="0"/>
        </a:xfrm>
      </p:grpSpPr>
      <p:sp>
        <p:nvSpPr>
          <p:cNvPr id="2" name="Freeform 2"/>
          <p:cNvSpPr/>
          <p:nvPr/>
        </p:nvSpPr>
        <p:spPr>
          <a:xfrm>
            <a:off x="1519725" y="571500"/>
            <a:ext cx="4580550" cy="2744437"/>
          </a:xfrm>
          <a:custGeom>
            <a:avLst/>
            <a:gdLst/>
            <a:ahLst/>
            <a:cxnLst/>
            <a:rect l="l" t="t" r="r" b="b"/>
            <a:pathLst>
              <a:path w="4580550" h="2744437">
                <a:moveTo>
                  <a:pt x="0" y="0"/>
                </a:moveTo>
                <a:lnTo>
                  <a:pt x="4580550" y="0"/>
                </a:lnTo>
                <a:lnTo>
                  <a:pt x="4580550" y="2744437"/>
                </a:lnTo>
                <a:lnTo>
                  <a:pt x="0" y="274443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07704" y="3718828"/>
            <a:ext cx="6204593" cy="1424672"/>
          </a:xfrm>
          <a:prstGeom prst="rect">
            <a:avLst/>
          </a:prstGeom>
        </p:spPr>
        <p:txBody>
          <a:bodyPr lIns="0" tIns="0" rIns="0" bIns="0" rtlCol="0" anchor="t">
            <a:spAutoFit/>
          </a:bodyPr>
          <a:lstStyle/>
          <a:p>
            <a:pPr marL="330351" lvl="1" indent="-165176">
              <a:lnSpc>
                <a:spcPts val="1943"/>
              </a:lnSpc>
              <a:buFont typeface="Arial"/>
              <a:buChar char="•"/>
            </a:pPr>
            <a:r>
              <a:rPr lang="en-US" sz="1530">
                <a:solidFill>
                  <a:srgbClr val="FFFFFF"/>
                </a:solidFill>
                <a:latin typeface="League Spartan"/>
              </a:rPr>
              <a:t>Diabetes is the fifth deadliest disease worldwide, with India having the highest number of patients</a:t>
            </a:r>
          </a:p>
          <a:p>
            <a:pPr>
              <a:lnSpc>
                <a:spcPts val="1943"/>
              </a:lnSpc>
            </a:pPr>
            <a:endParaRPr lang="en-US" sz="1530">
              <a:solidFill>
                <a:srgbClr val="FFFFFF"/>
              </a:solidFill>
              <a:latin typeface="League Spartan"/>
            </a:endParaRPr>
          </a:p>
          <a:p>
            <a:pPr marL="330351" lvl="1" indent="-165176">
              <a:lnSpc>
                <a:spcPts val="1943"/>
              </a:lnSpc>
              <a:buFont typeface="Arial"/>
              <a:buChar char="•"/>
            </a:pPr>
            <a:r>
              <a:rPr lang="en-US" sz="1530">
                <a:solidFill>
                  <a:srgbClr val="FFFFFF"/>
                </a:solidFill>
                <a:latin typeface="League Spartan"/>
              </a:rPr>
              <a:t>This paper compares seven supermachine learning algorithms to recommend the best approach for accurate diabetes prediction</a:t>
            </a:r>
          </a:p>
        </p:txBody>
      </p:sp>
      <p:grpSp>
        <p:nvGrpSpPr>
          <p:cNvPr id="4" name="Group 4"/>
          <p:cNvGrpSpPr/>
          <p:nvPr/>
        </p:nvGrpSpPr>
        <p:grpSpPr>
          <a:xfrm>
            <a:off x="388119" y="5314913"/>
            <a:ext cx="6843516" cy="42612"/>
            <a:chOff x="0" y="0"/>
            <a:chExt cx="101981000" cy="635000"/>
          </a:xfrm>
        </p:grpSpPr>
        <p:sp>
          <p:nvSpPr>
            <p:cNvPr id="5" name="Freeform 5"/>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79DEE3"/>
            </a:solidFill>
          </p:spPr>
          <p:txBody>
            <a:bodyPr/>
            <a:lstStyle/>
            <a:p>
              <a:endParaRPr lang="en-IN"/>
            </a:p>
          </p:txBody>
        </p:sp>
      </p:grpSp>
      <p:sp>
        <p:nvSpPr>
          <p:cNvPr id="6" name="TextBox 6"/>
          <p:cNvSpPr txBox="1"/>
          <p:nvPr/>
        </p:nvSpPr>
        <p:spPr>
          <a:xfrm>
            <a:off x="388056" y="5459827"/>
            <a:ext cx="4260033" cy="127335"/>
          </a:xfrm>
          <a:prstGeom prst="rect">
            <a:avLst/>
          </a:prstGeom>
        </p:spPr>
        <p:txBody>
          <a:bodyPr lIns="0" tIns="0" rIns="0" bIns="0" rtlCol="0" anchor="t">
            <a:spAutoFit/>
          </a:bodyPr>
          <a:lstStyle/>
          <a:p>
            <a:pPr>
              <a:lnSpc>
                <a:spcPts val="998"/>
              </a:lnSpc>
            </a:pPr>
            <a:r>
              <a:rPr lang="en-US" sz="786" spc="125">
                <a:solidFill>
                  <a:srgbClr val="FFFFFF"/>
                </a:solidFill>
                <a:latin typeface="Lato"/>
              </a:rPr>
              <a:t>UNIVERSITY OF WINDSOR / DEPARTMENT OF COMPUTER SCIENCE</a:t>
            </a:r>
          </a:p>
        </p:txBody>
      </p:sp>
      <p:grpSp>
        <p:nvGrpSpPr>
          <p:cNvPr id="7" name="Group 7"/>
          <p:cNvGrpSpPr>
            <a:grpSpLocks noChangeAspect="1"/>
          </p:cNvGrpSpPr>
          <p:nvPr/>
        </p:nvGrpSpPr>
        <p:grpSpPr>
          <a:xfrm>
            <a:off x="6843387" y="5143500"/>
            <a:ext cx="388557" cy="388557"/>
            <a:chOff x="0" y="0"/>
            <a:chExt cx="6350000" cy="6350000"/>
          </a:xfrm>
        </p:grpSpPr>
        <p:sp>
          <p:nvSpPr>
            <p:cNvPr id="8" name="Freeform 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grpSp>
        <p:nvGrpSpPr>
          <p:cNvPr id="9" name="Group 9"/>
          <p:cNvGrpSpPr>
            <a:grpSpLocks noChangeAspect="1"/>
          </p:cNvGrpSpPr>
          <p:nvPr/>
        </p:nvGrpSpPr>
        <p:grpSpPr>
          <a:xfrm>
            <a:off x="6854221" y="5143500"/>
            <a:ext cx="388557" cy="388557"/>
            <a:chOff x="0" y="0"/>
            <a:chExt cx="6350000" cy="6350000"/>
          </a:xfrm>
        </p:grpSpPr>
        <p:sp>
          <p:nvSpPr>
            <p:cNvPr id="10" name="Freeform 10"/>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79DEE3"/>
            </a:solidFill>
          </p:spPr>
          <p:txBody>
            <a:bodyPr/>
            <a:lstStyle/>
            <a:p>
              <a:endParaRPr lang="en-IN"/>
            </a:p>
          </p:txBody>
        </p:sp>
      </p:grpSp>
      <p:sp>
        <p:nvSpPr>
          <p:cNvPr id="11" name="TextBox 11"/>
          <p:cNvSpPr txBox="1"/>
          <p:nvPr/>
        </p:nvSpPr>
        <p:spPr>
          <a:xfrm>
            <a:off x="6921996" y="5288243"/>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sp>
        <p:nvSpPr>
          <p:cNvPr id="2" name="TextBox 2"/>
          <p:cNvSpPr txBox="1"/>
          <p:nvPr/>
        </p:nvSpPr>
        <p:spPr>
          <a:xfrm>
            <a:off x="2363292" y="0"/>
            <a:ext cx="2972395" cy="883832"/>
          </a:xfrm>
          <a:prstGeom prst="rect">
            <a:avLst/>
          </a:prstGeom>
        </p:spPr>
        <p:txBody>
          <a:bodyPr lIns="0" tIns="0" rIns="0" bIns="0" rtlCol="0" anchor="t">
            <a:spAutoFit/>
          </a:bodyPr>
          <a:lstStyle/>
          <a:p>
            <a:pPr algn="ctr">
              <a:lnSpc>
                <a:spcPts val="3640"/>
              </a:lnSpc>
            </a:pPr>
            <a:r>
              <a:rPr lang="en-US" sz="2600" u="sng" dirty="0">
                <a:solidFill>
                  <a:srgbClr val="000000"/>
                </a:solidFill>
                <a:latin typeface="Arimo Bold Italics"/>
              </a:rPr>
              <a:t>Problem statement</a:t>
            </a:r>
          </a:p>
        </p:txBody>
      </p:sp>
      <p:sp>
        <p:nvSpPr>
          <p:cNvPr id="3" name="TextBox 3"/>
          <p:cNvSpPr txBox="1"/>
          <p:nvPr/>
        </p:nvSpPr>
        <p:spPr>
          <a:xfrm>
            <a:off x="1485458" y="1099570"/>
            <a:ext cx="4648837" cy="2299146"/>
          </a:xfrm>
          <a:prstGeom prst="rect">
            <a:avLst/>
          </a:prstGeom>
        </p:spPr>
        <p:txBody>
          <a:bodyPr lIns="0" tIns="0" rIns="0" bIns="0" rtlCol="0" anchor="t">
            <a:spAutoFit/>
          </a:bodyPr>
          <a:lstStyle/>
          <a:p>
            <a:pPr marL="280570" lvl="1" indent="-140285" algn="ctr">
              <a:lnSpc>
                <a:spcPts val="1650"/>
              </a:lnSpc>
              <a:buFont typeface="Arial"/>
              <a:buChar char="•"/>
            </a:pPr>
            <a:r>
              <a:rPr lang="en-US" sz="1299" dirty="0">
                <a:solidFill>
                  <a:srgbClr val="000000"/>
                </a:solidFill>
                <a:latin typeface="League Spartan"/>
              </a:rPr>
              <a:t>Diabetes is a chronic disease that affects the body’s ability to regulate blood sugar and can cause serious complications</a:t>
            </a:r>
          </a:p>
          <a:p>
            <a:pPr algn="ctr">
              <a:lnSpc>
                <a:spcPts val="1650"/>
              </a:lnSpc>
            </a:pPr>
            <a:endParaRPr lang="en-US" sz="1299" dirty="0">
              <a:solidFill>
                <a:srgbClr val="000000"/>
              </a:solidFill>
              <a:latin typeface="League Spartan"/>
            </a:endParaRPr>
          </a:p>
          <a:p>
            <a:pPr marL="280570" lvl="1" indent="-140285" algn="ctr">
              <a:lnSpc>
                <a:spcPts val="1650"/>
              </a:lnSpc>
              <a:buFont typeface="Arial"/>
              <a:buChar char="•"/>
            </a:pPr>
            <a:r>
              <a:rPr lang="en-US" sz="1299" dirty="0">
                <a:solidFill>
                  <a:srgbClr val="000000"/>
                </a:solidFill>
                <a:latin typeface="League Spartan"/>
              </a:rPr>
              <a:t>Machine learning can help predict diabetes and provide automated diagnosis under the validation of a professional doctor</a:t>
            </a:r>
          </a:p>
          <a:p>
            <a:pPr algn="ctr">
              <a:lnSpc>
                <a:spcPts val="1650"/>
              </a:lnSpc>
            </a:pPr>
            <a:endParaRPr lang="en-US" sz="1299" dirty="0">
              <a:solidFill>
                <a:srgbClr val="000000"/>
              </a:solidFill>
              <a:latin typeface="League Spartan"/>
            </a:endParaRPr>
          </a:p>
          <a:p>
            <a:pPr marL="280570" lvl="1" indent="-140285" algn="ctr">
              <a:lnSpc>
                <a:spcPts val="1650"/>
              </a:lnSpc>
              <a:buFont typeface="Arial"/>
              <a:buChar char="•"/>
            </a:pPr>
            <a:r>
              <a:rPr lang="en-US" sz="1299" dirty="0">
                <a:solidFill>
                  <a:srgbClr val="000000"/>
                </a:solidFill>
                <a:latin typeface="League Spartan"/>
              </a:rPr>
              <a:t>Machine learning can discover interesting patterns in disease data and improve diagnosis and prognosis</a:t>
            </a:r>
          </a:p>
        </p:txBody>
      </p:sp>
      <p:sp>
        <p:nvSpPr>
          <p:cNvPr id="4" name="TextBox 4"/>
          <p:cNvSpPr txBox="1"/>
          <p:nvPr/>
        </p:nvSpPr>
        <p:spPr>
          <a:xfrm>
            <a:off x="3019207" y="3520750"/>
            <a:ext cx="1581337" cy="422167"/>
          </a:xfrm>
          <a:prstGeom prst="rect">
            <a:avLst/>
          </a:prstGeom>
        </p:spPr>
        <p:txBody>
          <a:bodyPr wrap="square" lIns="0" tIns="0" rIns="0" bIns="0" rtlCol="0" anchor="t">
            <a:spAutoFit/>
          </a:bodyPr>
          <a:lstStyle/>
          <a:p>
            <a:pPr marL="0" lvl="0" indent="0" algn="ctr">
              <a:lnSpc>
                <a:spcPts val="3640"/>
              </a:lnSpc>
              <a:spcBef>
                <a:spcPct val="0"/>
              </a:spcBef>
            </a:pPr>
            <a:r>
              <a:rPr lang="en-US" sz="2600" u="sng" dirty="0">
                <a:solidFill>
                  <a:srgbClr val="000000"/>
                </a:solidFill>
                <a:latin typeface="Arimo Bold Italics"/>
              </a:rPr>
              <a:t>Objective</a:t>
            </a:r>
          </a:p>
        </p:txBody>
      </p:sp>
      <p:sp>
        <p:nvSpPr>
          <p:cNvPr id="5" name="TextBox 5"/>
          <p:cNvSpPr txBox="1"/>
          <p:nvPr/>
        </p:nvSpPr>
        <p:spPr>
          <a:xfrm>
            <a:off x="650481" y="4132913"/>
            <a:ext cx="6398019" cy="1045718"/>
          </a:xfrm>
          <a:prstGeom prst="rect">
            <a:avLst/>
          </a:prstGeom>
        </p:spPr>
        <p:txBody>
          <a:bodyPr lIns="0" tIns="0" rIns="0" bIns="0" rtlCol="0" anchor="t">
            <a:spAutoFit/>
          </a:bodyPr>
          <a:lstStyle/>
          <a:p>
            <a:pPr algn="ctr">
              <a:lnSpc>
                <a:spcPts val="1650"/>
              </a:lnSpc>
              <a:spcBef>
                <a:spcPct val="0"/>
              </a:spcBef>
            </a:pPr>
            <a:r>
              <a:rPr lang="en-US" sz="1299" dirty="0">
                <a:solidFill>
                  <a:srgbClr val="000000"/>
                </a:solidFill>
                <a:latin typeface="League Spartan"/>
              </a:rPr>
              <a:t>The objective of our project is to use machine learning and big data to accurately predict diabetes and provide automated diagnosis under the validation of a professional doctor. We aim to compare the performance of several machine learning models and recommend the best algorithm for predicting diabetes based on efficient performance results.</a:t>
            </a:r>
          </a:p>
        </p:txBody>
      </p:sp>
      <p:grpSp>
        <p:nvGrpSpPr>
          <p:cNvPr id="6" name="Group 6"/>
          <p:cNvGrpSpPr/>
          <p:nvPr/>
        </p:nvGrpSpPr>
        <p:grpSpPr>
          <a:xfrm>
            <a:off x="388119" y="5314913"/>
            <a:ext cx="6843516" cy="42612"/>
            <a:chOff x="0" y="0"/>
            <a:chExt cx="101981000" cy="635000"/>
          </a:xfrm>
        </p:grpSpPr>
        <p:sp>
          <p:nvSpPr>
            <p:cNvPr id="7" name="Freeform 7"/>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8" name="TextBox 8"/>
          <p:cNvSpPr txBox="1"/>
          <p:nvPr/>
        </p:nvSpPr>
        <p:spPr>
          <a:xfrm>
            <a:off x="388056" y="5459827"/>
            <a:ext cx="4260033"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9" name="Group 9"/>
          <p:cNvGrpSpPr>
            <a:grpSpLocks noChangeAspect="1"/>
          </p:cNvGrpSpPr>
          <p:nvPr/>
        </p:nvGrpSpPr>
        <p:grpSpPr>
          <a:xfrm>
            <a:off x="6843387" y="5143500"/>
            <a:ext cx="388557" cy="388557"/>
            <a:chOff x="0" y="0"/>
            <a:chExt cx="6350000" cy="6350000"/>
          </a:xfrm>
        </p:grpSpPr>
        <p:sp>
          <p:nvSpPr>
            <p:cNvPr id="10" name="Freeform 10"/>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11" name="TextBox 11"/>
          <p:cNvSpPr txBox="1"/>
          <p:nvPr/>
        </p:nvSpPr>
        <p:spPr>
          <a:xfrm>
            <a:off x="6911194" y="5270230"/>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584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55769" y="1597128"/>
          <a:ext cx="7108462" cy="3733801"/>
        </p:xfrm>
        <a:graphic>
          <a:graphicData uri="http://schemas.openxmlformats.org/drawingml/2006/table">
            <a:tbl>
              <a:tblPr/>
              <a:tblGrid>
                <a:gridCol w="1284152">
                  <a:extLst>
                    <a:ext uri="{9D8B030D-6E8A-4147-A177-3AD203B41FA5}">
                      <a16:colId xmlns:a16="http://schemas.microsoft.com/office/drawing/2014/main" val="20000"/>
                    </a:ext>
                  </a:extLst>
                </a:gridCol>
                <a:gridCol w="1284152">
                  <a:extLst>
                    <a:ext uri="{9D8B030D-6E8A-4147-A177-3AD203B41FA5}">
                      <a16:colId xmlns:a16="http://schemas.microsoft.com/office/drawing/2014/main" val="20001"/>
                    </a:ext>
                  </a:extLst>
                </a:gridCol>
                <a:gridCol w="1284152">
                  <a:extLst>
                    <a:ext uri="{9D8B030D-6E8A-4147-A177-3AD203B41FA5}">
                      <a16:colId xmlns:a16="http://schemas.microsoft.com/office/drawing/2014/main" val="20002"/>
                    </a:ext>
                  </a:extLst>
                </a:gridCol>
                <a:gridCol w="3256006">
                  <a:extLst>
                    <a:ext uri="{9D8B030D-6E8A-4147-A177-3AD203B41FA5}">
                      <a16:colId xmlns:a16="http://schemas.microsoft.com/office/drawing/2014/main" val="20003"/>
                    </a:ext>
                  </a:extLst>
                </a:gridCol>
              </a:tblGrid>
              <a:tr h="315937">
                <a:tc>
                  <a:txBody>
                    <a:bodyPr/>
                    <a:lstStyle/>
                    <a:p>
                      <a:pPr algn="l">
                        <a:lnSpc>
                          <a:spcPts val="1539"/>
                        </a:lnSpc>
                        <a:defRPr/>
                      </a:pPr>
                      <a:r>
                        <a:rPr lang="en-US" sz="1099">
                          <a:solidFill>
                            <a:srgbClr val="FFFFFF"/>
                          </a:solidFill>
                          <a:latin typeface="League Spartan"/>
                        </a:rPr>
                        <a:t>Sr No.</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Attribute Used</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Attribute Type</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Attribute Description</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315937">
                <a:tc>
                  <a:txBody>
                    <a:bodyPr/>
                    <a:lstStyle/>
                    <a:p>
                      <a:pPr algn="l">
                        <a:lnSpc>
                          <a:spcPts val="1539"/>
                        </a:lnSpc>
                        <a:defRPr/>
                      </a:pPr>
                      <a:r>
                        <a:rPr lang="en-US" sz="1099">
                          <a:solidFill>
                            <a:srgbClr val="FFFFFF"/>
                          </a:solidFill>
                          <a:latin typeface="League Spartan"/>
                        </a:rPr>
                        <a:t>1</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preg</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Numeric</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No. of times pregnant</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507414">
                <a:tc>
                  <a:txBody>
                    <a:bodyPr/>
                    <a:lstStyle/>
                    <a:p>
                      <a:pPr algn="l">
                        <a:lnSpc>
                          <a:spcPts val="1539"/>
                        </a:lnSpc>
                        <a:defRPr/>
                      </a:pPr>
                      <a:r>
                        <a:rPr lang="en-US" sz="1099">
                          <a:solidFill>
                            <a:srgbClr val="FFFFFF"/>
                          </a:solidFill>
                          <a:latin typeface="League Spartan"/>
                        </a:rPr>
                        <a:t>2</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plas</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Numeric</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Plasma glucose concentration a 2 hours in an oral glucose tolerance test</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15937">
                <a:tc>
                  <a:txBody>
                    <a:bodyPr/>
                    <a:lstStyle/>
                    <a:p>
                      <a:pPr algn="l">
                        <a:lnSpc>
                          <a:spcPts val="1539"/>
                        </a:lnSpc>
                        <a:defRPr/>
                      </a:pPr>
                      <a:r>
                        <a:rPr lang="en-US" sz="1099">
                          <a:solidFill>
                            <a:srgbClr val="FFFFFF"/>
                          </a:solidFill>
                          <a:latin typeface="League Spartan"/>
                        </a:rPr>
                        <a:t>3</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pres</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Numeric</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Diastolic blood pressure (mm Hg)</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15937">
                <a:tc>
                  <a:txBody>
                    <a:bodyPr/>
                    <a:lstStyle/>
                    <a:p>
                      <a:pPr algn="l">
                        <a:lnSpc>
                          <a:spcPts val="1539"/>
                        </a:lnSpc>
                        <a:defRPr/>
                      </a:pPr>
                      <a:r>
                        <a:rPr lang="en-US" sz="1099">
                          <a:solidFill>
                            <a:srgbClr val="FFFFFF"/>
                          </a:solidFill>
                          <a:latin typeface="League Spartan"/>
                        </a:rPr>
                        <a:t>4</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skin</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Numeric</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Triceps skin fold thickness (mm)</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15937">
                <a:tc>
                  <a:txBody>
                    <a:bodyPr/>
                    <a:lstStyle/>
                    <a:p>
                      <a:pPr algn="l">
                        <a:lnSpc>
                          <a:spcPts val="1539"/>
                        </a:lnSpc>
                        <a:defRPr/>
                      </a:pPr>
                      <a:r>
                        <a:rPr lang="en-US" sz="1099">
                          <a:solidFill>
                            <a:srgbClr val="FFFFFF"/>
                          </a:solidFill>
                          <a:latin typeface="League Spartan"/>
                        </a:rPr>
                        <a:t>5</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insu</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Numeric</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2-Hour serum insulin (mu U/ml)</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507414">
                <a:tc>
                  <a:txBody>
                    <a:bodyPr/>
                    <a:lstStyle/>
                    <a:p>
                      <a:pPr algn="l">
                        <a:lnSpc>
                          <a:spcPts val="1539"/>
                        </a:lnSpc>
                        <a:defRPr/>
                      </a:pPr>
                      <a:r>
                        <a:rPr lang="en-US" sz="1099">
                          <a:solidFill>
                            <a:srgbClr val="FFFFFF"/>
                          </a:solidFill>
                          <a:latin typeface="League Spartan"/>
                        </a:rPr>
                        <a:t>6</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mass</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Numeric</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Body mass index (weight in kg / (height in square m)</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315937">
                <a:tc>
                  <a:txBody>
                    <a:bodyPr/>
                    <a:lstStyle/>
                    <a:p>
                      <a:pPr algn="l">
                        <a:lnSpc>
                          <a:spcPts val="1539"/>
                        </a:lnSpc>
                        <a:defRPr/>
                      </a:pPr>
                      <a:r>
                        <a:rPr lang="en-US" sz="1099">
                          <a:solidFill>
                            <a:srgbClr val="FFFFFF"/>
                          </a:solidFill>
                          <a:latin typeface="League Spartan"/>
                        </a:rPr>
                        <a:t>7</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pedi</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Numeric</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Diabetes pedigree function</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315937">
                <a:tc>
                  <a:txBody>
                    <a:bodyPr/>
                    <a:lstStyle/>
                    <a:p>
                      <a:pPr algn="l">
                        <a:lnSpc>
                          <a:spcPts val="1539"/>
                        </a:lnSpc>
                        <a:defRPr/>
                      </a:pPr>
                      <a:r>
                        <a:rPr lang="en-US" sz="1099">
                          <a:solidFill>
                            <a:srgbClr val="FFFFFF"/>
                          </a:solidFill>
                          <a:latin typeface="League Spartan"/>
                        </a:rPr>
                        <a:t>8</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age</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Numeric</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Age (years)</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507414">
                <a:tc>
                  <a:txBody>
                    <a:bodyPr/>
                    <a:lstStyle/>
                    <a:p>
                      <a:pPr algn="l">
                        <a:lnSpc>
                          <a:spcPts val="1539"/>
                        </a:lnSpc>
                        <a:defRPr/>
                      </a:pPr>
                      <a:r>
                        <a:rPr lang="en-US" sz="1099">
                          <a:solidFill>
                            <a:srgbClr val="FFFFFF"/>
                          </a:solidFill>
                          <a:latin typeface="League Spartan"/>
                        </a:rPr>
                        <a:t>9</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Class</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Nominal</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539"/>
                        </a:lnSpc>
                        <a:defRPr/>
                      </a:pPr>
                      <a:r>
                        <a:rPr lang="en-US" sz="1099">
                          <a:solidFill>
                            <a:srgbClr val="FFFFFF"/>
                          </a:solidFill>
                          <a:latin typeface="League Spartan"/>
                        </a:rPr>
                        <a:t>Class variable (tested positive or tested negative)</a:t>
                      </a:r>
                      <a:endParaRPr lang="en-US" sz="1100"/>
                    </a:p>
                  </a:txBody>
                  <a:tcPr marL="28575" marR="28575" marT="28575" marB="285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Freeform 3"/>
          <p:cNvSpPr/>
          <p:nvPr/>
        </p:nvSpPr>
        <p:spPr>
          <a:xfrm>
            <a:off x="343159" y="117024"/>
            <a:ext cx="1479776" cy="1368793"/>
          </a:xfrm>
          <a:custGeom>
            <a:avLst/>
            <a:gdLst/>
            <a:ahLst/>
            <a:cxnLst/>
            <a:rect l="l" t="t" r="r" b="b"/>
            <a:pathLst>
              <a:path w="1479776" h="1368793">
                <a:moveTo>
                  <a:pt x="0" y="0"/>
                </a:moveTo>
                <a:lnTo>
                  <a:pt x="1479777" y="0"/>
                </a:lnTo>
                <a:lnTo>
                  <a:pt x="1479777" y="1368793"/>
                </a:lnTo>
                <a:lnTo>
                  <a:pt x="0" y="1368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2740173" y="234626"/>
            <a:ext cx="3761527" cy="1214120"/>
          </a:xfrm>
          <a:prstGeom prst="rect">
            <a:avLst/>
          </a:prstGeom>
        </p:spPr>
        <p:txBody>
          <a:bodyPr lIns="0" tIns="0" rIns="0" bIns="0" rtlCol="0" anchor="t">
            <a:spAutoFit/>
          </a:bodyPr>
          <a:lstStyle/>
          <a:p>
            <a:pPr marL="238004" lvl="1" indent="-119002">
              <a:lnSpc>
                <a:spcPts val="1400"/>
              </a:lnSpc>
              <a:buFont typeface="Arial"/>
              <a:buChar char="•"/>
            </a:pPr>
            <a:r>
              <a:rPr lang="en-US" sz="1102">
                <a:solidFill>
                  <a:srgbClr val="FFFFFF"/>
                </a:solidFill>
                <a:latin typeface="League Spartan"/>
              </a:rPr>
              <a:t>Dataset: Pima Indians Diabetes Database from National Institute of Diabetes and Digestive and Kidney Diseases</a:t>
            </a:r>
          </a:p>
          <a:p>
            <a:pPr>
              <a:lnSpc>
                <a:spcPts val="1400"/>
              </a:lnSpc>
            </a:pPr>
            <a:endParaRPr lang="en-US" sz="1102">
              <a:solidFill>
                <a:srgbClr val="FFFFFF"/>
              </a:solidFill>
              <a:latin typeface="League Spartan"/>
            </a:endParaRPr>
          </a:p>
          <a:p>
            <a:pPr marL="238004" lvl="1" indent="-119002">
              <a:lnSpc>
                <a:spcPts val="1400"/>
              </a:lnSpc>
              <a:buFont typeface="Arial"/>
              <a:buChar char="•"/>
            </a:pPr>
            <a:r>
              <a:rPr lang="en-US" sz="1102">
                <a:solidFill>
                  <a:srgbClr val="FFFFFF"/>
                </a:solidFill>
                <a:latin typeface="League Spartan"/>
              </a:rPr>
              <a:t>Instances: 768 (268 positive, 500 negative)</a:t>
            </a:r>
          </a:p>
          <a:p>
            <a:pPr>
              <a:lnSpc>
                <a:spcPts val="1400"/>
              </a:lnSpc>
            </a:pPr>
            <a:endParaRPr lang="en-US" sz="1102">
              <a:solidFill>
                <a:srgbClr val="FFFFFF"/>
              </a:solidFill>
              <a:latin typeface="League Spartan"/>
            </a:endParaRPr>
          </a:p>
          <a:p>
            <a:pPr marL="238004" lvl="1" indent="-119002">
              <a:lnSpc>
                <a:spcPts val="1400"/>
              </a:lnSpc>
              <a:buFont typeface="Arial"/>
              <a:buChar char="•"/>
            </a:pPr>
            <a:r>
              <a:rPr lang="en-US" sz="1102">
                <a:solidFill>
                  <a:srgbClr val="FFFFFF"/>
                </a:solidFill>
                <a:latin typeface="League Spartan"/>
              </a:rPr>
              <a:t>Attributes: 9 (8 numeric, 1 nominal)</a:t>
            </a:r>
          </a:p>
        </p:txBody>
      </p:sp>
      <p:grpSp>
        <p:nvGrpSpPr>
          <p:cNvPr id="5" name="Group 5"/>
          <p:cNvGrpSpPr/>
          <p:nvPr/>
        </p:nvGrpSpPr>
        <p:grpSpPr>
          <a:xfrm>
            <a:off x="343159" y="5477041"/>
            <a:ext cx="6843516" cy="42612"/>
            <a:chOff x="0" y="0"/>
            <a:chExt cx="101981000" cy="635000"/>
          </a:xfrm>
        </p:grpSpPr>
        <p:sp>
          <p:nvSpPr>
            <p:cNvPr id="6" name="Freeform 6"/>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79DEE3"/>
            </a:solidFill>
          </p:spPr>
          <p:txBody>
            <a:bodyPr/>
            <a:lstStyle/>
            <a:p>
              <a:endParaRPr lang="en-IN"/>
            </a:p>
          </p:txBody>
        </p:sp>
      </p:grpSp>
      <p:sp>
        <p:nvSpPr>
          <p:cNvPr id="7" name="TextBox 7"/>
          <p:cNvSpPr txBox="1"/>
          <p:nvPr/>
        </p:nvSpPr>
        <p:spPr>
          <a:xfrm>
            <a:off x="343159" y="5545620"/>
            <a:ext cx="4260033" cy="127335"/>
          </a:xfrm>
          <a:prstGeom prst="rect">
            <a:avLst/>
          </a:prstGeom>
        </p:spPr>
        <p:txBody>
          <a:bodyPr lIns="0" tIns="0" rIns="0" bIns="0" rtlCol="0" anchor="t">
            <a:spAutoFit/>
          </a:bodyPr>
          <a:lstStyle/>
          <a:p>
            <a:pPr>
              <a:lnSpc>
                <a:spcPts val="998"/>
              </a:lnSpc>
            </a:pPr>
            <a:r>
              <a:rPr lang="en-US" sz="786" spc="125">
                <a:solidFill>
                  <a:srgbClr val="FFFFFF"/>
                </a:solidFill>
                <a:latin typeface="Lato"/>
              </a:rPr>
              <a:t>UNIVERSITY OF WINDSOR / DEPARTMENT OF COMPUTER SCIENCE</a:t>
            </a:r>
          </a:p>
        </p:txBody>
      </p:sp>
      <p:grpSp>
        <p:nvGrpSpPr>
          <p:cNvPr id="8" name="Group 8"/>
          <p:cNvGrpSpPr>
            <a:grpSpLocks noChangeAspect="1"/>
          </p:cNvGrpSpPr>
          <p:nvPr/>
        </p:nvGrpSpPr>
        <p:grpSpPr>
          <a:xfrm>
            <a:off x="6843387" y="5143500"/>
            <a:ext cx="388557" cy="388557"/>
            <a:chOff x="0" y="0"/>
            <a:chExt cx="6350000" cy="6350000"/>
          </a:xfrm>
        </p:grpSpPr>
        <p:sp>
          <p:nvSpPr>
            <p:cNvPr id="9" name="Freeform 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grpSp>
        <p:nvGrpSpPr>
          <p:cNvPr id="10" name="Group 10"/>
          <p:cNvGrpSpPr>
            <a:grpSpLocks noChangeAspect="1"/>
          </p:cNvGrpSpPr>
          <p:nvPr/>
        </p:nvGrpSpPr>
        <p:grpSpPr>
          <a:xfrm>
            <a:off x="6843387" y="5264781"/>
            <a:ext cx="388557" cy="388557"/>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79DEE3"/>
            </a:solidFill>
          </p:spPr>
          <p:txBody>
            <a:bodyPr/>
            <a:lstStyle/>
            <a:p>
              <a:endParaRPr lang="en-IN"/>
            </a:p>
          </p:txBody>
        </p:sp>
      </p:grpSp>
      <p:sp>
        <p:nvSpPr>
          <p:cNvPr id="12" name="TextBox 12"/>
          <p:cNvSpPr txBox="1"/>
          <p:nvPr/>
        </p:nvSpPr>
        <p:spPr>
          <a:xfrm>
            <a:off x="6911162" y="5369307"/>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58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92053" y="2462807"/>
            <a:ext cx="1246706" cy="789385"/>
          </a:xfrm>
          <a:prstGeom prst="rect">
            <a:avLst/>
          </a:prstGeom>
        </p:spPr>
      </p:pic>
      <p:sp>
        <p:nvSpPr>
          <p:cNvPr id="4" name="TextBox 4"/>
          <p:cNvSpPr txBox="1"/>
          <p:nvPr/>
        </p:nvSpPr>
        <p:spPr>
          <a:xfrm>
            <a:off x="5669786" y="2595245"/>
            <a:ext cx="1797814" cy="422167"/>
          </a:xfrm>
          <a:prstGeom prst="rect">
            <a:avLst/>
          </a:prstGeom>
        </p:spPr>
        <p:txBody>
          <a:bodyPr wrap="square" lIns="0" tIns="0" rIns="0" bIns="0" rtlCol="0" anchor="t">
            <a:spAutoFit/>
          </a:bodyPr>
          <a:lstStyle/>
          <a:p>
            <a:pPr marL="0" lvl="0" indent="0" algn="ctr">
              <a:lnSpc>
                <a:spcPts val="3640"/>
              </a:lnSpc>
              <a:spcBef>
                <a:spcPct val="0"/>
              </a:spcBef>
            </a:pPr>
            <a:r>
              <a:rPr lang="en-US" sz="2600">
                <a:solidFill>
                  <a:srgbClr val="FFFFFF"/>
                </a:solidFill>
                <a:latin typeface="Arimo Bold Italics"/>
              </a:rPr>
              <a:t>Flowchart</a:t>
            </a:r>
          </a:p>
        </p:txBody>
      </p:sp>
      <p:grpSp>
        <p:nvGrpSpPr>
          <p:cNvPr id="5" name="Group 5"/>
          <p:cNvGrpSpPr/>
          <p:nvPr/>
        </p:nvGrpSpPr>
        <p:grpSpPr>
          <a:xfrm>
            <a:off x="388119" y="5314913"/>
            <a:ext cx="6843516" cy="42612"/>
            <a:chOff x="0" y="0"/>
            <a:chExt cx="101981000" cy="635000"/>
          </a:xfrm>
        </p:grpSpPr>
        <p:sp>
          <p:nvSpPr>
            <p:cNvPr id="6" name="Freeform 6"/>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79DEE3"/>
            </a:solidFill>
          </p:spPr>
          <p:txBody>
            <a:bodyPr/>
            <a:lstStyle/>
            <a:p>
              <a:endParaRPr lang="en-IN"/>
            </a:p>
          </p:txBody>
        </p:sp>
      </p:grpSp>
      <p:sp>
        <p:nvSpPr>
          <p:cNvPr id="7" name="TextBox 7"/>
          <p:cNvSpPr txBox="1"/>
          <p:nvPr/>
        </p:nvSpPr>
        <p:spPr>
          <a:xfrm>
            <a:off x="388056" y="5459827"/>
            <a:ext cx="4260033" cy="129040"/>
          </a:xfrm>
          <a:prstGeom prst="rect">
            <a:avLst/>
          </a:prstGeom>
        </p:spPr>
        <p:txBody>
          <a:bodyPr lIns="0" tIns="0" rIns="0" bIns="0" rtlCol="0" anchor="t">
            <a:spAutoFit/>
          </a:bodyPr>
          <a:lstStyle/>
          <a:p>
            <a:pPr>
              <a:lnSpc>
                <a:spcPts val="998"/>
              </a:lnSpc>
            </a:pPr>
            <a:r>
              <a:rPr lang="en-US" sz="786" spc="125">
                <a:solidFill>
                  <a:srgbClr val="FFFFFF"/>
                </a:solidFill>
                <a:latin typeface="Lato"/>
              </a:rPr>
              <a:t>UNIVERSITY OF WINDSOR / Department of cOMPUTER SCIENCE</a:t>
            </a:r>
          </a:p>
        </p:txBody>
      </p:sp>
      <p:grpSp>
        <p:nvGrpSpPr>
          <p:cNvPr id="8" name="Group 8"/>
          <p:cNvGrpSpPr>
            <a:grpSpLocks noChangeAspect="1"/>
          </p:cNvGrpSpPr>
          <p:nvPr/>
        </p:nvGrpSpPr>
        <p:grpSpPr>
          <a:xfrm>
            <a:off x="6843387" y="5143500"/>
            <a:ext cx="388557" cy="388557"/>
            <a:chOff x="0" y="0"/>
            <a:chExt cx="6350000" cy="6350000"/>
          </a:xfrm>
        </p:grpSpPr>
        <p:sp>
          <p:nvSpPr>
            <p:cNvPr id="9" name="Freeform 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grpSp>
        <p:nvGrpSpPr>
          <p:cNvPr id="10" name="Group 10"/>
          <p:cNvGrpSpPr>
            <a:grpSpLocks noChangeAspect="1"/>
          </p:cNvGrpSpPr>
          <p:nvPr/>
        </p:nvGrpSpPr>
        <p:grpSpPr>
          <a:xfrm>
            <a:off x="6854221" y="5140553"/>
            <a:ext cx="388557" cy="388557"/>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79DEE3"/>
            </a:solidFill>
          </p:spPr>
          <p:txBody>
            <a:bodyPr/>
            <a:lstStyle/>
            <a:p>
              <a:endParaRPr lang="en-IN"/>
            </a:p>
          </p:txBody>
        </p:sp>
      </p:grpSp>
      <p:sp>
        <p:nvSpPr>
          <p:cNvPr id="12" name="TextBox 12"/>
          <p:cNvSpPr txBox="1"/>
          <p:nvPr/>
        </p:nvSpPr>
        <p:spPr>
          <a:xfrm>
            <a:off x="6921996" y="5265549"/>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05</a:t>
            </a:r>
          </a:p>
        </p:txBody>
      </p:sp>
      <p:pic>
        <p:nvPicPr>
          <p:cNvPr id="13" name="Picture 12" descr="A diagram of a software model&#10;&#10;Description automatically generated">
            <a:extLst>
              <a:ext uri="{FF2B5EF4-FFF2-40B4-BE49-F238E27FC236}">
                <a16:creationId xmlns:a16="http://schemas.microsoft.com/office/drawing/2014/main" id="{D467BB7B-E055-13D9-56EB-0FF15C490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407" y="115807"/>
            <a:ext cx="2186940" cy="50968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75847"/>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79DEE3"/>
            </a:solidFill>
          </p:spPr>
          <p:txBody>
            <a:bodyPr/>
            <a:lstStyle/>
            <a:p>
              <a:endParaRPr lang="en-IN"/>
            </a:p>
          </p:txBody>
        </p:sp>
      </p:grpSp>
      <p:sp>
        <p:nvSpPr>
          <p:cNvPr id="4" name="TextBox 4"/>
          <p:cNvSpPr txBox="1"/>
          <p:nvPr/>
        </p:nvSpPr>
        <p:spPr>
          <a:xfrm>
            <a:off x="386953" y="5149912"/>
            <a:ext cx="4955977" cy="129040"/>
          </a:xfrm>
          <a:prstGeom prst="rect">
            <a:avLst/>
          </a:prstGeom>
        </p:spPr>
        <p:txBody>
          <a:bodyPr lIns="0" tIns="0" rIns="0" bIns="0" rtlCol="0" anchor="t">
            <a:spAutoFit/>
          </a:bodyPr>
          <a:lstStyle/>
          <a:p>
            <a:pPr>
              <a:lnSpc>
                <a:spcPts val="998"/>
              </a:lnSpc>
            </a:pPr>
            <a:r>
              <a:rPr lang="en-US" sz="786" spc="125">
                <a:solidFill>
                  <a:srgbClr val="FFFFFF"/>
                </a:solidFill>
                <a:latin typeface="Lato"/>
              </a:rPr>
              <a:t>UNIVERSITY OF WINDSOR / Department of cOMPUTER SCIENCE</a:t>
            </a:r>
          </a:p>
        </p:txBody>
      </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79DEE3"/>
            </a:solidFill>
          </p:spPr>
          <p:txBody>
            <a:bodyPr/>
            <a:lstStyle/>
            <a:p>
              <a:endParaRPr lang="en-IN"/>
            </a:p>
          </p:txBody>
        </p:sp>
      </p:grpSp>
      <p:sp>
        <p:nvSpPr>
          <p:cNvPr id="7" name="TextBox 7"/>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222222"/>
                </a:solidFill>
                <a:latin typeface="Lato"/>
              </a:rPr>
              <a:t>06</a:t>
            </a:r>
          </a:p>
        </p:txBody>
      </p:sp>
      <p:sp>
        <p:nvSpPr>
          <p:cNvPr id="8" name="TextBox 8"/>
          <p:cNvSpPr txBox="1"/>
          <p:nvPr/>
        </p:nvSpPr>
        <p:spPr>
          <a:xfrm>
            <a:off x="386900" y="2225539"/>
            <a:ext cx="2827734" cy="1046377"/>
          </a:xfrm>
          <a:prstGeom prst="rect">
            <a:avLst/>
          </a:prstGeom>
        </p:spPr>
        <p:txBody>
          <a:bodyPr lIns="0" tIns="0" rIns="0" bIns="0" rtlCol="0" anchor="t">
            <a:spAutoFit/>
          </a:bodyPr>
          <a:lstStyle/>
          <a:p>
            <a:pPr algn="r">
              <a:lnSpc>
                <a:spcPts val="4193"/>
              </a:lnSpc>
            </a:pPr>
            <a:r>
              <a:rPr lang="en-US" sz="3301" dirty="0">
                <a:solidFill>
                  <a:srgbClr val="79DEE3"/>
                </a:solidFill>
                <a:latin typeface="League Spartan"/>
              </a:rPr>
              <a:t>Model Descriptions</a:t>
            </a:r>
          </a:p>
        </p:txBody>
      </p:sp>
      <p:sp>
        <p:nvSpPr>
          <p:cNvPr id="9" name="TextBox 9"/>
          <p:cNvSpPr txBox="1"/>
          <p:nvPr/>
        </p:nvSpPr>
        <p:spPr>
          <a:xfrm>
            <a:off x="3750469" y="2187079"/>
            <a:ext cx="3467875" cy="1397417"/>
          </a:xfrm>
          <a:prstGeom prst="rect">
            <a:avLst/>
          </a:prstGeom>
        </p:spPr>
        <p:txBody>
          <a:bodyPr lIns="0" tIns="0" rIns="0" bIns="0" rtlCol="0" anchor="t">
            <a:spAutoFit/>
          </a:bodyPr>
          <a:lstStyle/>
          <a:p>
            <a:pPr>
              <a:lnSpc>
                <a:spcPts val="2238"/>
              </a:lnSpc>
            </a:pPr>
            <a:r>
              <a:rPr lang="en-US" sz="1257" spc="62">
                <a:solidFill>
                  <a:srgbClr val="FFFFFF"/>
                </a:solidFill>
                <a:latin typeface="Lato"/>
              </a:rPr>
              <a:t>In our study, we compared the performance of several machine learning models for predicting diabetes using big data in healthcare.</a:t>
            </a:r>
          </a:p>
          <a:p>
            <a:pPr>
              <a:lnSpc>
                <a:spcPts val="2238"/>
              </a:lnSpc>
            </a:pPr>
            <a:endParaRPr lang="en-US" sz="1257" spc="62">
              <a:solidFill>
                <a:srgbClr val="FFFFFF"/>
              </a:solidFill>
              <a:latin typeface="Lato"/>
            </a:endParaRPr>
          </a:p>
        </p:txBody>
      </p:sp>
      <p:grpSp>
        <p:nvGrpSpPr>
          <p:cNvPr id="10" name="Group 10"/>
          <p:cNvGrpSpPr/>
          <p:nvPr/>
        </p:nvGrpSpPr>
        <p:grpSpPr>
          <a:xfrm>
            <a:off x="-416719" y="-550664"/>
            <a:ext cx="8204530" cy="2115993"/>
            <a:chOff x="0" y="0"/>
            <a:chExt cx="10939373" cy="2821324"/>
          </a:xfrm>
        </p:grpSpPr>
        <p:pic>
          <p:nvPicPr>
            <p:cNvPr id="11" name="Picture 11"/>
            <p:cNvPicPr>
              <a:picLocks noChangeAspect="1"/>
            </p:cNvPicPr>
            <p:nvPr/>
          </p:nvPicPr>
          <p:blipFill>
            <a:blip r:embed="rId2"/>
            <a:srcRect t="30663" b="30663"/>
            <a:stretch>
              <a:fillRect/>
            </a:stretch>
          </p:blipFill>
          <p:spPr>
            <a:xfrm>
              <a:off x="0" y="0"/>
              <a:ext cx="10939373" cy="282132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4" name="TextBox 4"/>
          <p:cNvSpPr txBox="1"/>
          <p:nvPr/>
        </p:nvSpPr>
        <p:spPr>
          <a:xfrm>
            <a:off x="386953" y="5149912"/>
            <a:ext cx="4955977"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7" name="TextBox 7"/>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07</a:t>
            </a:r>
          </a:p>
        </p:txBody>
      </p:sp>
      <p:sp>
        <p:nvSpPr>
          <p:cNvPr id="8" name="TextBox 8"/>
          <p:cNvSpPr txBox="1"/>
          <p:nvPr/>
        </p:nvSpPr>
        <p:spPr>
          <a:xfrm>
            <a:off x="304800" y="39802"/>
            <a:ext cx="2827734" cy="994569"/>
          </a:xfrm>
          <a:prstGeom prst="rect">
            <a:avLst/>
          </a:prstGeom>
        </p:spPr>
        <p:txBody>
          <a:bodyPr lIns="0" tIns="0" rIns="0" bIns="0" rtlCol="0" anchor="t">
            <a:spAutoFit/>
          </a:bodyPr>
          <a:lstStyle/>
          <a:p>
            <a:pPr>
              <a:lnSpc>
                <a:spcPts val="7987"/>
              </a:lnSpc>
            </a:pPr>
            <a:r>
              <a:rPr lang="en-US" sz="6289" dirty="0">
                <a:solidFill>
                  <a:srgbClr val="E75847"/>
                </a:solidFill>
                <a:latin typeface="League Spartan"/>
              </a:rPr>
              <a:t>01</a:t>
            </a:r>
          </a:p>
        </p:txBody>
      </p:sp>
      <p:sp>
        <p:nvSpPr>
          <p:cNvPr id="9" name="TextBox 9"/>
          <p:cNvSpPr txBox="1"/>
          <p:nvPr/>
        </p:nvSpPr>
        <p:spPr>
          <a:xfrm>
            <a:off x="286407" y="1963364"/>
            <a:ext cx="3622590" cy="2539670"/>
          </a:xfrm>
          <a:prstGeom prst="rect">
            <a:avLst/>
          </a:prstGeom>
        </p:spPr>
        <p:txBody>
          <a:bodyPr wrap="square" lIns="0" tIns="0" rIns="0" bIns="0" rtlCol="0" anchor="t">
            <a:spAutoFit/>
          </a:bodyPr>
          <a:lstStyle/>
          <a:p>
            <a:pPr>
              <a:lnSpc>
                <a:spcPts val="1976"/>
              </a:lnSpc>
            </a:pPr>
            <a:r>
              <a:rPr lang="en-US" sz="1200" dirty="0"/>
              <a:t>A Fully Connected Neural Network, also known as a Multi-Layer Perceptron (MLP), is a type of artificial neural network. It consists of layers of interconnected nodes (neurons) that process input data through weighted connections. Each node applies an activation function to the weighted sum of its inputs, transforming the data and learning complex patterns in the process. In this scenario, the model processes the scaled diabetes dataset to learn relationships between input features and the diabetes outcome, aiming to make accurate predictions.</a:t>
            </a:r>
            <a:endParaRPr lang="en-US" sz="1200" spc="55" dirty="0">
              <a:solidFill>
                <a:srgbClr val="222222"/>
              </a:solidFill>
              <a:latin typeface="Lato"/>
            </a:endParaRPr>
          </a:p>
        </p:txBody>
      </p:sp>
      <p:grpSp>
        <p:nvGrpSpPr>
          <p:cNvPr id="10" name="Group 10"/>
          <p:cNvGrpSpPr/>
          <p:nvPr/>
        </p:nvGrpSpPr>
        <p:grpSpPr>
          <a:xfrm>
            <a:off x="3973762" y="-461367"/>
            <a:ext cx="3155111" cy="4970018"/>
            <a:chOff x="0" y="0"/>
            <a:chExt cx="4206814" cy="6626691"/>
          </a:xfrm>
        </p:grpSpPr>
        <p:pic>
          <p:nvPicPr>
            <p:cNvPr id="11" name="Picture 11"/>
            <p:cNvPicPr>
              <a:picLocks noChangeAspect="1"/>
            </p:cNvPicPr>
            <p:nvPr/>
          </p:nvPicPr>
          <p:blipFill>
            <a:blip r:embed="rId2"/>
            <a:srcRect l="28832" r="28832"/>
            <a:stretch>
              <a:fillRect/>
            </a:stretch>
          </p:blipFill>
          <p:spPr>
            <a:xfrm>
              <a:off x="0" y="0"/>
              <a:ext cx="4206814" cy="6626691"/>
            </a:xfrm>
            <a:prstGeom prst="rect">
              <a:avLst/>
            </a:prstGeom>
          </p:spPr>
        </p:pic>
      </p:grpSp>
      <p:sp>
        <p:nvSpPr>
          <p:cNvPr id="12" name="TextBox 12"/>
          <p:cNvSpPr txBox="1"/>
          <p:nvPr/>
        </p:nvSpPr>
        <p:spPr>
          <a:xfrm>
            <a:off x="386952" y="916987"/>
            <a:ext cx="4032647" cy="1077218"/>
          </a:xfrm>
          <a:prstGeom prst="rect">
            <a:avLst/>
          </a:prstGeom>
        </p:spPr>
        <p:txBody>
          <a:bodyPr wrap="square" lIns="0" tIns="0" rIns="0" bIns="0" rtlCol="0" anchor="t">
            <a:spAutoFit/>
          </a:bodyPr>
          <a:lstStyle/>
          <a:p>
            <a:pPr>
              <a:lnSpc>
                <a:spcPts val="4193"/>
              </a:lnSpc>
            </a:pPr>
            <a:r>
              <a:rPr lang="en-US" sz="3301" dirty="0">
                <a:solidFill>
                  <a:srgbClr val="FFFFFF"/>
                </a:solidFill>
                <a:latin typeface="League Spartan"/>
              </a:rPr>
              <a:t>Fully Connected Neural Network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9DEE3"/>
        </a:solidFill>
        <a:effectLst/>
      </p:bgPr>
    </p:bg>
    <p:spTree>
      <p:nvGrpSpPr>
        <p:cNvPr id="1" name=""/>
        <p:cNvGrpSpPr/>
        <p:nvPr/>
      </p:nvGrpSpPr>
      <p:grpSpPr>
        <a:xfrm>
          <a:off x="0" y="0"/>
          <a:ext cx="0" cy="0"/>
          <a:chOff x="0" y="0"/>
          <a:chExt cx="0" cy="0"/>
        </a:xfrm>
      </p:grpSpPr>
      <p:grpSp>
        <p:nvGrpSpPr>
          <p:cNvPr id="2" name="Group 2"/>
          <p:cNvGrpSpPr/>
          <p:nvPr/>
        </p:nvGrpSpPr>
        <p:grpSpPr>
          <a:xfrm>
            <a:off x="389673" y="5001757"/>
            <a:ext cx="6843516" cy="42612"/>
            <a:chOff x="0" y="0"/>
            <a:chExt cx="101981000" cy="635000"/>
          </a:xfrm>
        </p:grpSpPr>
        <p:sp>
          <p:nvSpPr>
            <p:cNvPr id="3" name="Freeform 3"/>
            <p:cNvSpPr/>
            <p:nvPr/>
          </p:nvSpPr>
          <p:spPr>
            <a:xfrm>
              <a:off x="0" y="0"/>
              <a:ext cx="101981000" cy="635000"/>
            </a:xfrm>
            <a:custGeom>
              <a:avLst/>
              <a:gdLst/>
              <a:ahLst/>
              <a:cxnLst/>
              <a:rect l="l" t="t" r="r" b="b"/>
              <a:pathLst>
                <a:path w="101981000" h="635000">
                  <a:moveTo>
                    <a:pt x="0" y="0"/>
                  </a:moveTo>
                  <a:lnTo>
                    <a:pt x="101981000" y="0"/>
                  </a:lnTo>
                  <a:lnTo>
                    <a:pt x="101981000" y="635000"/>
                  </a:lnTo>
                  <a:lnTo>
                    <a:pt x="0" y="635000"/>
                  </a:lnTo>
                  <a:close/>
                </a:path>
              </a:pathLst>
            </a:custGeom>
            <a:solidFill>
              <a:srgbClr val="E75847"/>
            </a:solidFill>
          </p:spPr>
          <p:txBody>
            <a:bodyPr/>
            <a:lstStyle/>
            <a:p>
              <a:endParaRPr lang="en-IN"/>
            </a:p>
          </p:txBody>
        </p:sp>
      </p:grpSp>
      <p:sp>
        <p:nvSpPr>
          <p:cNvPr id="4" name="TextBox 4"/>
          <p:cNvSpPr txBox="1"/>
          <p:nvPr/>
        </p:nvSpPr>
        <p:spPr>
          <a:xfrm>
            <a:off x="386953" y="5143500"/>
            <a:ext cx="4955977" cy="129040"/>
          </a:xfrm>
          <a:prstGeom prst="rect">
            <a:avLst/>
          </a:prstGeom>
        </p:spPr>
        <p:txBody>
          <a:bodyPr lIns="0" tIns="0" rIns="0" bIns="0" rtlCol="0" anchor="t">
            <a:spAutoFit/>
          </a:bodyPr>
          <a:lstStyle/>
          <a:p>
            <a:pPr>
              <a:lnSpc>
                <a:spcPts val="998"/>
              </a:lnSpc>
            </a:pPr>
            <a:r>
              <a:rPr lang="en-US" sz="786" spc="125">
                <a:solidFill>
                  <a:srgbClr val="222222"/>
                </a:solidFill>
                <a:latin typeface="Lato"/>
              </a:rPr>
              <a:t>UNIVERSITY OF WINDSOR / DEPARTMENT OF COMPUTER SCIENCE</a:t>
            </a:r>
          </a:p>
        </p:txBody>
      </p:sp>
      <p:grpSp>
        <p:nvGrpSpPr>
          <p:cNvPr id="5" name="Group 5"/>
          <p:cNvGrpSpPr>
            <a:grpSpLocks noChangeAspect="1"/>
          </p:cNvGrpSpPr>
          <p:nvPr/>
        </p:nvGrpSpPr>
        <p:grpSpPr>
          <a:xfrm>
            <a:off x="6844942" y="4830344"/>
            <a:ext cx="388557" cy="388557"/>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75847"/>
            </a:solidFill>
          </p:spPr>
          <p:txBody>
            <a:bodyPr/>
            <a:lstStyle/>
            <a:p>
              <a:endParaRPr lang="en-IN"/>
            </a:p>
          </p:txBody>
        </p:sp>
      </p:grpSp>
      <p:sp>
        <p:nvSpPr>
          <p:cNvPr id="7" name="TextBox 7"/>
          <p:cNvSpPr txBox="1"/>
          <p:nvPr/>
        </p:nvSpPr>
        <p:spPr>
          <a:xfrm>
            <a:off x="6912749" y="4957074"/>
            <a:ext cx="253008" cy="129040"/>
          </a:xfrm>
          <a:prstGeom prst="rect">
            <a:avLst/>
          </a:prstGeom>
        </p:spPr>
        <p:txBody>
          <a:bodyPr lIns="0" tIns="0" rIns="0" bIns="0" rtlCol="0" anchor="t">
            <a:spAutoFit/>
          </a:bodyPr>
          <a:lstStyle/>
          <a:p>
            <a:pPr algn="ctr">
              <a:lnSpc>
                <a:spcPts val="998"/>
              </a:lnSpc>
            </a:pPr>
            <a:r>
              <a:rPr lang="en-US" sz="786" spc="55">
                <a:solidFill>
                  <a:srgbClr val="FFFFFF"/>
                </a:solidFill>
                <a:latin typeface="Lato Bold"/>
              </a:rPr>
              <a:t>08</a:t>
            </a:r>
          </a:p>
        </p:txBody>
      </p:sp>
      <p:grpSp>
        <p:nvGrpSpPr>
          <p:cNvPr id="8" name="Group 8"/>
          <p:cNvGrpSpPr/>
          <p:nvPr/>
        </p:nvGrpSpPr>
        <p:grpSpPr>
          <a:xfrm>
            <a:off x="461418" y="-461367"/>
            <a:ext cx="3155111" cy="4970018"/>
            <a:chOff x="0" y="0"/>
            <a:chExt cx="4206814" cy="6626691"/>
          </a:xfrm>
        </p:grpSpPr>
        <p:pic>
          <p:nvPicPr>
            <p:cNvPr id="9" name="Picture 9"/>
            <p:cNvPicPr>
              <a:picLocks noChangeAspect="1"/>
            </p:cNvPicPr>
            <p:nvPr/>
          </p:nvPicPr>
          <p:blipFill>
            <a:blip r:embed="rId2"/>
            <a:srcRect l="28971" r="28971"/>
            <a:stretch>
              <a:fillRect/>
            </a:stretch>
          </p:blipFill>
          <p:spPr>
            <a:xfrm>
              <a:off x="0" y="0"/>
              <a:ext cx="4206814" cy="6626691"/>
            </a:xfrm>
            <a:prstGeom prst="rect">
              <a:avLst/>
            </a:prstGeom>
          </p:spPr>
        </p:pic>
      </p:grpSp>
      <p:sp>
        <p:nvSpPr>
          <p:cNvPr id="10" name="TextBox 10"/>
          <p:cNvSpPr txBox="1"/>
          <p:nvPr/>
        </p:nvSpPr>
        <p:spPr>
          <a:xfrm>
            <a:off x="3838832" y="231840"/>
            <a:ext cx="3348800" cy="994569"/>
          </a:xfrm>
          <a:prstGeom prst="rect">
            <a:avLst/>
          </a:prstGeom>
        </p:spPr>
        <p:txBody>
          <a:bodyPr lIns="0" tIns="0" rIns="0" bIns="0" rtlCol="0" anchor="t">
            <a:spAutoFit/>
          </a:bodyPr>
          <a:lstStyle/>
          <a:p>
            <a:pPr algn="r">
              <a:lnSpc>
                <a:spcPts val="7987"/>
              </a:lnSpc>
            </a:pPr>
            <a:r>
              <a:rPr lang="en-US" sz="6289" dirty="0">
                <a:solidFill>
                  <a:srgbClr val="E75847"/>
                </a:solidFill>
                <a:latin typeface="League Spartan"/>
              </a:rPr>
              <a:t>02</a:t>
            </a:r>
          </a:p>
        </p:txBody>
      </p:sp>
      <p:sp>
        <p:nvSpPr>
          <p:cNvPr id="11" name="TextBox 11"/>
          <p:cNvSpPr txBox="1"/>
          <p:nvPr/>
        </p:nvSpPr>
        <p:spPr>
          <a:xfrm>
            <a:off x="3838832" y="2228959"/>
            <a:ext cx="3489017" cy="2531014"/>
          </a:xfrm>
          <a:prstGeom prst="rect">
            <a:avLst/>
          </a:prstGeom>
        </p:spPr>
        <p:txBody>
          <a:bodyPr lIns="0" tIns="0" rIns="0" bIns="0" rtlCol="0" anchor="t">
            <a:spAutoFit/>
          </a:bodyPr>
          <a:lstStyle/>
          <a:p>
            <a:pPr algn="r">
              <a:lnSpc>
                <a:spcPts val="1975"/>
              </a:lnSpc>
            </a:pPr>
            <a:r>
              <a:rPr lang="en-US" sz="1110" spc="55" dirty="0">
                <a:solidFill>
                  <a:srgbClr val="222222"/>
                </a:solidFill>
                <a:latin typeface="Lato"/>
              </a:rPr>
              <a:t>Long Short-Term Memory is a type of recurrent neural network (RNN) designed for sequence data, like time series or text. Unlike traditional feedforward neural networks, LSTM includes memory cells and gates to capture long-term dependencies and avoid the vanishing gradient problem. In this scenario, LSTM processes the diabetes data as sequential data, learning temporal patterns that might contribute to diabetes outcomes.</a:t>
            </a:r>
          </a:p>
        </p:txBody>
      </p:sp>
      <p:sp>
        <p:nvSpPr>
          <p:cNvPr id="12" name="TextBox 12"/>
          <p:cNvSpPr txBox="1"/>
          <p:nvPr/>
        </p:nvSpPr>
        <p:spPr>
          <a:xfrm>
            <a:off x="3276600" y="1056980"/>
            <a:ext cx="4277497" cy="1077218"/>
          </a:xfrm>
          <a:prstGeom prst="rect">
            <a:avLst/>
          </a:prstGeom>
        </p:spPr>
        <p:txBody>
          <a:bodyPr wrap="square" lIns="0" tIns="0" rIns="0" bIns="0" rtlCol="0" anchor="t">
            <a:spAutoFit/>
          </a:bodyPr>
          <a:lstStyle/>
          <a:p>
            <a:pPr algn="r">
              <a:lnSpc>
                <a:spcPts val="4193"/>
              </a:lnSpc>
            </a:pPr>
            <a:r>
              <a:rPr lang="en-US" sz="3301" dirty="0">
                <a:solidFill>
                  <a:srgbClr val="FFFFFF"/>
                </a:solidFill>
                <a:latin typeface="League Spartan"/>
              </a:rPr>
              <a:t>Long Short-Term Memory (LSTM)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1488</Words>
  <Application>Microsoft Office PowerPoint</Application>
  <PresentationFormat>Custom</PresentationFormat>
  <Paragraphs>170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Lato Bold</vt:lpstr>
      <vt:lpstr>Lato</vt:lpstr>
      <vt:lpstr>Arimo Bold Italics</vt:lpstr>
      <vt:lpstr>Calibri</vt:lpstr>
      <vt:lpstr>Arial</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how</dc:title>
  <dc:creator>Shashank</dc:creator>
  <cp:lastModifiedBy>shashank kannan</cp:lastModifiedBy>
  <cp:revision>6</cp:revision>
  <dcterms:created xsi:type="dcterms:W3CDTF">2006-08-16T00:00:00Z</dcterms:created>
  <dcterms:modified xsi:type="dcterms:W3CDTF">2023-08-09T21:47:31Z</dcterms:modified>
  <dc:identifier>DAFqhECvFb4</dc:identifier>
</cp:coreProperties>
</file>